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4" r:id="rId11"/>
    <p:sldId id="275" r:id="rId12"/>
    <p:sldId id="273" r:id="rId13"/>
    <p:sldId id="265" r:id="rId14"/>
    <p:sldId id="266" r:id="rId15"/>
    <p:sldId id="267" r:id="rId16"/>
    <p:sldId id="268" r:id="rId17"/>
    <p:sldId id="270" r:id="rId18"/>
    <p:sldId id="276" r:id="rId19"/>
    <p:sldId id="271" r:id="rId20"/>
    <p:sldId id="269" r:id="rId21"/>
    <p:sldId id="272" r:id="rId22"/>
  </p:sldIdLst>
  <p:sldSz cx="18288000" cy="10287000"/>
  <p:notesSz cx="6858000" cy="9144000"/>
  <p:embeddedFontLst>
    <p:embeddedFont>
      <p:font typeface="Canva Sans" panose="020B0604020202020204" charset="0"/>
      <p:regular r:id="rId23"/>
    </p:embeddedFont>
    <p:embeddedFont>
      <p:font typeface="Canva Sans Bold" panose="020B0604020202020204" charset="0"/>
      <p:regular r:id="rId24"/>
    </p:embeddedFont>
    <p:embeddedFont>
      <p:font typeface="Canva Sans Bold Italics" panose="020B0604020202020204" charset="0"/>
      <p:regular r:id="rId25"/>
    </p:embeddedFont>
    <p:embeddedFont>
      <p:font typeface="Gotham" panose="020B0604020202020204" charset="0"/>
      <p:regular r:id="rId26"/>
    </p:embeddedFont>
    <p:embeddedFont>
      <p:font typeface="Gotham Bold" panose="020B0604020202020204" charset="0"/>
      <p:regular r:id="rId27"/>
    </p:embeddedFont>
    <p:embeddedFont>
      <p:font typeface="Gotham Bold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A099D7-0ECF-CD29-A5AC-278A811F8592}" v="139" dt="2024-03-11T08:56:28.479"/>
    <p1510:client id="{0E8C1EB8-78BD-D55C-4AFB-753DD090A61F}" v="1760" dt="2024-03-11T08:53:08.630"/>
    <p1510:client id="{AE2F6A88-6365-46F6-83CD-3856BBDAE1AB}" v="21" dt="2024-03-11T08:48:31.455"/>
    <p1510:client id="{D5265A5F-19B5-C7FD-26A8-6C44F5B643A6}" v="3" dt="2024-03-11T09:01:05.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font" Target="fonts/font4.fntdata" Id="rId26" /><Relationship Type="http://schemas.openxmlformats.org/officeDocument/2006/relationships/slide" Target="slides/slide2.xml" Id="rId3" /><Relationship Type="http://schemas.openxmlformats.org/officeDocument/2006/relationships/slide" Target="slides/slide20.xml" Id="rId21" /><Relationship Type="http://schemas.microsoft.com/office/2015/10/relationships/revisionInfo" Target="revisionInfo.xml" Id="rId34"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font" Target="fonts/font3.fntdata" Id="rId25"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slide" Target="slides/slide19.xml" Id="rId20" /><Relationship Type="http://schemas.openxmlformats.org/officeDocument/2006/relationships/presProps" Target="presProps.xml" Id="rId29"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font" Target="fonts/font2.fntdata" Id="rId24" /><Relationship Type="http://schemas.openxmlformats.org/officeDocument/2006/relationships/tableStyles" Target="tableStyles.xml" Id="rId32"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font" Target="fonts/font1.fntdata" Id="rId23" /><Relationship Type="http://schemas.openxmlformats.org/officeDocument/2006/relationships/font" Target="fonts/font6.fntdata" Id="rId28" /><Relationship Type="http://schemas.openxmlformats.org/officeDocument/2006/relationships/slide" Target="slides/slide9.xml" Id="rId10" /><Relationship Type="http://schemas.openxmlformats.org/officeDocument/2006/relationships/slide" Target="slides/slide18.xml" Id="rId19" /><Relationship Type="http://schemas.openxmlformats.org/officeDocument/2006/relationships/theme" Target="theme/theme1.xml" Id="rId31"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slide" Target="slides/slide21.xml" Id="rId22" /><Relationship Type="http://schemas.openxmlformats.org/officeDocument/2006/relationships/font" Target="fonts/font5.fntdata" Id="rId27" /><Relationship Type="http://schemas.openxmlformats.org/officeDocument/2006/relationships/viewProps" Target="viewProps.xml" Id="rId30" /><Relationship Type="http://schemas.openxmlformats.org/officeDocument/2006/relationships/slide" Target="slides/slide7.xml" Id="rId8"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github.com/Ruqhaiya/Blood-Bank-Management-System"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9232C"/>
              </a:solidFill>
              <a:prstDash val="solid"/>
              <a:miter/>
            </a:ln>
          </p:spPr>
          <p:txBody>
            <a:bodyPr/>
            <a:lstStyle/>
            <a:p>
              <a:endParaRPr lang="en-IN"/>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solidFill>
          </p:spPr>
          <p:txBody>
            <a:bodyPr/>
            <a:lstStyle/>
            <a:p>
              <a:endParaRPr lang="en-IN"/>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txBody>
          <a:bodyPr/>
          <a:lstStyle/>
          <a:p>
            <a:endParaRPr lang="en-IN"/>
          </a:p>
        </p:txBody>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965724" y="-1383136"/>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731707" y="2705241"/>
            <a:ext cx="4534951" cy="4534951"/>
          </a:xfrm>
          <a:custGeom>
            <a:avLst/>
            <a:gdLst/>
            <a:ahLst/>
            <a:cxnLst/>
            <a:rect l="l" t="t" r="r" b="b"/>
            <a:pathLst>
              <a:path w="4534951" h="4534951">
                <a:moveTo>
                  <a:pt x="0" y="0"/>
                </a:moveTo>
                <a:lnTo>
                  <a:pt x="4534951" y="0"/>
                </a:lnTo>
                <a:lnTo>
                  <a:pt x="4534951" y="4534951"/>
                </a:lnTo>
                <a:lnTo>
                  <a:pt x="0" y="4534951"/>
                </a:lnTo>
                <a:lnTo>
                  <a:pt x="0" y="0"/>
                </a:lnTo>
                <a:close/>
              </a:path>
            </a:pathLst>
          </a:custGeom>
          <a:blipFill>
            <a:blip r:embed="rId6"/>
            <a:stretch>
              <a:fillRect/>
            </a:stretch>
          </a:blipFill>
        </p:spPr>
        <p:txBody>
          <a:bodyPr/>
          <a:lstStyle/>
          <a:p>
            <a:endParaRPr lang="en-IN"/>
          </a:p>
        </p:txBody>
      </p:sp>
      <p:sp>
        <p:nvSpPr>
          <p:cNvPr id="17" name="TextBox 17"/>
          <p:cNvSpPr txBox="1"/>
          <p:nvPr/>
        </p:nvSpPr>
        <p:spPr>
          <a:xfrm>
            <a:off x="9144000" y="6412526"/>
            <a:ext cx="6309869" cy="3817679"/>
          </a:xfrm>
          <a:prstGeom prst="rect">
            <a:avLst/>
          </a:prstGeom>
        </p:spPr>
        <p:txBody>
          <a:bodyPr lIns="0" tIns="0" rIns="0" bIns="0" rtlCol="0" anchor="t">
            <a:spAutoFit/>
          </a:bodyPr>
          <a:lstStyle/>
          <a:p>
            <a:pPr algn="r">
              <a:lnSpc>
                <a:spcPts val="3372"/>
              </a:lnSpc>
            </a:pPr>
            <a:r>
              <a:rPr lang="en-US" sz="2408" spc="134">
                <a:solidFill>
                  <a:srgbClr val="D06460"/>
                </a:solidFill>
                <a:latin typeface="Gotham Bold"/>
              </a:rPr>
              <a:t>Project by:</a:t>
            </a:r>
          </a:p>
          <a:p>
            <a:pPr algn="r">
              <a:lnSpc>
                <a:spcPts val="3372"/>
              </a:lnSpc>
            </a:pPr>
            <a:r>
              <a:rPr lang="en-US" sz="2408" spc="134">
                <a:solidFill>
                  <a:srgbClr val="000000"/>
                </a:solidFill>
                <a:latin typeface="Gotham Bold"/>
              </a:rPr>
              <a:t>Ruqhaiya Syeda</a:t>
            </a:r>
          </a:p>
          <a:p>
            <a:pPr algn="r">
              <a:lnSpc>
                <a:spcPts val="3372"/>
              </a:lnSpc>
            </a:pPr>
            <a:r>
              <a:rPr lang="en-US" sz="2408" spc="134">
                <a:solidFill>
                  <a:srgbClr val="000000"/>
                </a:solidFill>
                <a:latin typeface="Gotham Bold"/>
              </a:rPr>
              <a:t>Siva Sushmitha Meduri</a:t>
            </a:r>
          </a:p>
          <a:p>
            <a:pPr algn="r">
              <a:lnSpc>
                <a:spcPts val="3372"/>
              </a:lnSpc>
            </a:pPr>
            <a:r>
              <a:rPr lang="en-US" sz="2408" spc="134">
                <a:solidFill>
                  <a:srgbClr val="000000"/>
                </a:solidFill>
                <a:latin typeface="Gotham Bold"/>
              </a:rPr>
              <a:t>Janani Krishnamurthy</a:t>
            </a:r>
          </a:p>
          <a:p>
            <a:pPr algn="r">
              <a:lnSpc>
                <a:spcPts val="3372"/>
              </a:lnSpc>
            </a:pPr>
            <a:endParaRPr lang="en-US" sz="2408" spc="134">
              <a:solidFill>
                <a:srgbClr val="000000"/>
              </a:solidFill>
              <a:latin typeface="Gotham Bold"/>
            </a:endParaRPr>
          </a:p>
          <a:p>
            <a:pPr algn="r">
              <a:lnSpc>
                <a:spcPts val="3372"/>
              </a:lnSpc>
            </a:pPr>
            <a:r>
              <a:rPr lang="en-US" sz="2408" spc="134">
                <a:solidFill>
                  <a:srgbClr val="000000"/>
                </a:solidFill>
                <a:latin typeface="Gotham Bold"/>
              </a:rPr>
              <a:t>MS Data Science - TEAM 02-02</a:t>
            </a:r>
          </a:p>
          <a:p>
            <a:pPr algn="r">
              <a:lnSpc>
                <a:spcPts val="3372"/>
              </a:lnSpc>
            </a:pPr>
            <a:endParaRPr lang="en-US" sz="2408" spc="134">
              <a:solidFill>
                <a:srgbClr val="000000"/>
              </a:solidFill>
              <a:latin typeface="Gotham Bold"/>
            </a:endParaRPr>
          </a:p>
          <a:p>
            <a:pPr algn="r">
              <a:lnSpc>
                <a:spcPts val="3372"/>
              </a:lnSpc>
            </a:pPr>
            <a:endParaRPr lang="en-US" sz="2408" spc="134">
              <a:solidFill>
                <a:srgbClr val="000000"/>
              </a:solidFill>
              <a:latin typeface="Gotham Bold"/>
            </a:endParaRPr>
          </a:p>
          <a:p>
            <a:pPr algn="r">
              <a:lnSpc>
                <a:spcPts val="3372"/>
              </a:lnSpc>
              <a:spcBef>
                <a:spcPct val="0"/>
              </a:spcBef>
            </a:pPr>
            <a:endParaRPr lang="en-US" sz="2408" spc="134">
              <a:solidFill>
                <a:srgbClr val="000000"/>
              </a:solidFill>
              <a:latin typeface="Gotham Bold"/>
            </a:endParaRPr>
          </a:p>
        </p:txBody>
      </p:sp>
      <p:sp>
        <p:nvSpPr>
          <p:cNvPr id="18" name="TextBox 18"/>
          <p:cNvSpPr txBox="1"/>
          <p:nvPr/>
        </p:nvSpPr>
        <p:spPr>
          <a:xfrm>
            <a:off x="4452410" y="1247491"/>
            <a:ext cx="12806890" cy="1758950"/>
          </a:xfrm>
          <a:prstGeom prst="rect">
            <a:avLst/>
          </a:prstGeom>
        </p:spPr>
        <p:txBody>
          <a:bodyPr lIns="0" tIns="0" rIns="0" bIns="0" rtlCol="0" anchor="t">
            <a:spAutoFit/>
          </a:bodyPr>
          <a:lstStyle/>
          <a:p>
            <a:pPr algn="ctr">
              <a:lnSpc>
                <a:spcPts val="7000"/>
              </a:lnSpc>
              <a:spcBef>
                <a:spcPct val="0"/>
              </a:spcBef>
            </a:pPr>
            <a:r>
              <a:rPr lang="en-US" sz="5000" spc="700">
                <a:solidFill>
                  <a:srgbClr val="191919"/>
                </a:solidFill>
                <a:latin typeface="Gotham Bold"/>
              </a:rPr>
              <a:t>BLOOD BANK DATABASE MANAGEMENT SYSTEM</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41" name="Group 41"/>
          <p:cNvGrpSpPr/>
          <p:nvPr/>
        </p:nvGrpSpPr>
        <p:grpSpPr>
          <a:xfrm>
            <a:off x="12790788" y="-5706140"/>
            <a:ext cx="10994424" cy="1099442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3" name="TextBox 4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13990745" y="5784516"/>
            <a:ext cx="10994424" cy="1099442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6" name="TextBox 4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rot="6486374">
            <a:off x="15510521" y="7426654"/>
            <a:ext cx="4776403" cy="477640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49" name="TextBox 4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1" name="TextBox 51"/>
          <p:cNvSpPr txBox="1"/>
          <p:nvPr/>
        </p:nvSpPr>
        <p:spPr>
          <a:xfrm>
            <a:off x="3618306" y="193675"/>
            <a:ext cx="11461622" cy="679450"/>
          </a:xfrm>
          <a:prstGeom prst="rect">
            <a:avLst/>
          </a:prstGeom>
        </p:spPr>
        <p:txBody>
          <a:bodyPr lIns="0" tIns="0" rIns="0" bIns="0" rtlCol="0" anchor="t">
            <a:spAutoFit/>
          </a:bodyPr>
          <a:lstStyle/>
          <a:p>
            <a:pPr algn="ctr">
              <a:lnSpc>
                <a:spcPts val="5599"/>
              </a:lnSpc>
            </a:pPr>
            <a:r>
              <a:rPr lang="en-US" sz="3999">
                <a:solidFill>
                  <a:srgbClr val="E7191F"/>
                </a:solidFill>
                <a:latin typeface="Canva Sans Bold"/>
              </a:rPr>
              <a:t>GUI for the Blood Bank management database</a:t>
            </a:r>
          </a:p>
        </p:txBody>
      </p:sp>
      <p:pic>
        <p:nvPicPr>
          <p:cNvPr id="50" name="Picture 49" descr="A screenshot of a computer&#10;&#10;Description automatically generated">
            <a:extLst>
              <a:ext uri="{FF2B5EF4-FFF2-40B4-BE49-F238E27FC236}">
                <a16:creationId xmlns:a16="http://schemas.microsoft.com/office/drawing/2014/main" id="{5AABEB61-0E5A-D862-8DF3-39F23ACA4436}"/>
              </a:ext>
            </a:extLst>
          </p:cNvPr>
          <p:cNvPicPr>
            <a:picLocks noChangeAspect="1"/>
          </p:cNvPicPr>
          <p:nvPr/>
        </p:nvPicPr>
        <p:blipFill>
          <a:blip r:embed="rId2"/>
          <a:stretch>
            <a:fillRect/>
          </a:stretch>
        </p:blipFill>
        <p:spPr>
          <a:xfrm>
            <a:off x="2032423" y="1340591"/>
            <a:ext cx="14211300" cy="8406765"/>
          </a:xfrm>
          <a:prstGeom prst="rect">
            <a:avLst/>
          </a:prstGeom>
        </p:spPr>
      </p:pic>
    </p:spTree>
    <p:extLst>
      <p:ext uri="{BB962C8B-B14F-4D97-AF65-F5344CB8AC3E}">
        <p14:creationId xmlns:p14="http://schemas.microsoft.com/office/powerpoint/2010/main" val="2463324023"/>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41" name="Group 41"/>
          <p:cNvGrpSpPr/>
          <p:nvPr/>
        </p:nvGrpSpPr>
        <p:grpSpPr>
          <a:xfrm>
            <a:off x="12790788" y="-5706140"/>
            <a:ext cx="10994424" cy="1099442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3" name="TextBox 4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13990745" y="5784516"/>
            <a:ext cx="10994424" cy="1099442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6" name="TextBox 4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rot="6486374">
            <a:off x="15510521" y="7426654"/>
            <a:ext cx="4776403" cy="477640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49" name="TextBox 4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1" name="TextBox 51"/>
          <p:cNvSpPr txBox="1"/>
          <p:nvPr/>
        </p:nvSpPr>
        <p:spPr>
          <a:xfrm>
            <a:off x="3618306" y="193675"/>
            <a:ext cx="11461622" cy="679450"/>
          </a:xfrm>
          <a:prstGeom prst="rect">
            <a:avLst/>
          </a:prstGeom>
        </p:spPr>
        <p:txBody>
          <a:bodyPr lIns="0" tIns="0" rIns="0" bIns="0" rtlCol="0" anchor="t">
            <a:spAutoFit/>
          </a:bodyPr>
          <a:lstStyle/>
          <a:p>
            <a:pPr algn="ctr">
              <a:lnSpc>
                <a:spcPts val="5599"/>
              </a:lnSpc>
            </a:pPr>
            <a:r>
              <a:rPr lang="en-US" sz="3999">
                <a:solidFill>
                  <a:srgbClr val="E7191F"/>
                </a:solidFill>
                <a:latin typeface="Canva Sans Bold"/>
              </a:rPr>
              <a:t>GUI for the Blood Bank management database</a:t>
            </a:r>
          </a:p>
        </p:txBody>
      </p:sp>
      <p:pic>
        <p:nvPicPr>
          <p:cNvPr id="52" name="Picture 51" descr="A screenshot of a computer screen&#10;&#10;Description automatically generated">
            <a:extLst>
              <a:ext uri="{FF2B5EF4-FFF2-40B4-BE49-F238E27FC236}">
                <a16:creationId xmlns:a16="http://schemas.microsoft.com/office/drawing/2014/main" id="{8501A72C-EF14-7F88-B838-8087168B4558}"/>
              </a:ext>
            </a:extLst>
          </p:cNvPr>
          <p:cNvPicPr>
            <a:picLocks noChangeAspect="1"/>
          </p:cNvPicPr>
          <p:nvPr/>
        </p:nvPicPr>
        <p:blipFill>
          <a:blip r:embed="rId2"/>
          <a:stretch>
            <a:fillRect/>
          </a:stretch>
        </p:blipFill>
        <p:spPr>
          <a:xfrm>
            <a:off x="2423160" y="1600200"/>
            <a:ext cx="13716000" cy="7711440"/>
          </a:xfrm>
          <a:prstGeom prst="rect">
            <a:avLst/>
          </a:prstGeom>
        </p:spPr>
      </p:pic>
    </p:spTree>
    <p:extLst>
      <p:ext uri="{BB962C8B-B14F-4D97-AF65-F5344CB8AC3E}">
        <p14:creationId xmlns:p14="http://schemas.microsoft.com/office/powerpoint/2010/main" val="1425628197"/>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41" name="Group 41"/>
          <p:cNvGrpSpPr/>
          <p:nvPr/>
        </p:nvGrpSpPr>
        <p:grpSpPr>
          <a:xfrm>
            <a:off x="12790788" y="-5706140"/>
            <a:ext cx="10994424" cy="1099442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3" name="TextBox 4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13990745" y="5784516"/>
            <a:ext cx="10994424" cy="1099442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6" name="TextBox 4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rot="6486374">
            <a:off x="15510521" y="7426654"/>
            <a:ext cx="4776403" cy="477640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49" name="TextBox 4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1" name="TextBox 51"/>
          <p:cNvSpPr txBox="1"/>
          <p:nvPr/>
        </p:nvSpPr>
        <p:spPr>
          <a:xfrm>
            <a:off x="3618306" y="193675"/>
            <a:ext cx="11461622" cy="679450"/>
          </a:xfrm>
          <a:prstGeom prst="rect">
            <a:avLst/>
          </a:prstGeom>
        </p:spPr>
        <p:txBody>
          <a:bodyPr lIns="0" tIns="0" rIns="0" bIns="0" rtlCol="0" anchor="t">
            <a:spAutoFit/>
          </a:bodyPr>
          <a:lstStyle/>
          <a:p>
            <a:pPr algn="ctr">
              <a:lnSpc>
                <a:spcPts val="5599"/>
              </a:lnSpc>
            </a:pPr>
            <a:r>
              <a:rPr lang="en-US" sz="3999">
                <a:solidFill>
                  <a:srgbClr val="E7191F"/>
                </a:solidFill>
                <a:latin typeface="Canva Sans Bold"/>
              </a:rPr>
              <a:t>GUI for the Blood Bank management database</a:t>
            </a:r>
          </a:p>
        </p:txBody>
      </p:sp>
      <p:pic>
        <p:nvPicPr>
          <p:cNvPr id="50" name="Picture 49" descr="A screenshot of a computer&#10;&#10;Description automatically generated">
            <a:extLst>
              <a:ext uri="{FF2B5EF4-FFF2-40B4-BE49-F238E27FC236}">
                <a16:creationId xmlns:a16="http://schemas.microsoft.com/office/drawing/2014/main" id="{E891DCB3-0E86-1D5C-AE2F-D4E8E3EBB81C}"/>
              </a:ext>
            </a:extLst>
          </p:cNvPr>
          <p:cNvPicPr>
            <a:picLocks noChangeAspect="1"/>
          </p:cNvPicPr>
          <p:nvPr/>
        </p:nvPicPr>
        <p:blipFill>
          <a:blip r:embed="rId2"/>
          <a:stretch>
            <a:fillRect/>
          </a:stretch>
        </p:blipFill>
        <p:spPr>
          <a:xfrm>
            <a:off x="2529840" y="1508760"/>
            <a:ext cx="14112240" cy="7940040"/>
          </a:xfrm>
          <a:prstGeom prst="rect">
            <a:avLst/>
          </a:prstGeom>
        </p:spPr>
      </p:pic>
    </p:spTree>
    <p:extLst>
      <p:ext uri="{BB962C8B-B14F-4D97-AF65-F5344CB8AC3E}">
        <p14:creationId xmlns:p14="http://schemas.microsoft.com/office/powerpoint/2010/main" val="4120496839"/>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32" name="Group 32"/>
          <p:cNvGrpSpPr/>
          <p:nvPr/>
        </p:nvGrpSpPr>
        <p:grpSpPr>
          <a:xfrm>
            <a:off x="13349288" y="9288780"/>
            <a:ext cx="112395" cy="113348"/>
            <a:chOff x="49530" y="49530"/>
            <a:chExt cx="149860" cy="151130"/>
          </a:xfrm>
        </p:grpSpPr>
        <p:sp>
          <p:nvSpPr>
            <p:cNvPr id="33" name="Freeform 33"/>
            <p:cNvSpPr/>
            <p:nvPr/>
          </p:nvSpPr>
          <p:spPr>
            <a:xfrm>
              <a:off x="49530" y="49530"/>
              <a:ext cx="149860" cy="151130"/>
            </a:xfrm>
            <a:custGeom>
              <a:avLst/>
              <a:gdLst/>
              <a:ahLst/>
              <a:cxnLst/>
              <a:rect l="l" t="t" r="r" b="b"/>
              <a:pathLst>
                <a:path w="149860" h="151130">
                  <a:moveTo>
                    <a:pt x="149860" y="53340"/>
                  </a:moveTo>
                  <a:cubicBezTo>
                    <a:pt x="130810" y="134620"/>
                    <a:pt x="121920" y="142240"/>
                    <a:pt x="109220" y="146050"/>
                  </a:cubicBezTo>
                  <a:cubicBezTo>
                    <a:pt x="91440" y="151130"/>
                    <a:pt x="54610" y="148590"/>
                    <a:pt x="38100" y="140970"/>
                  </a:cubicBezTo>
                  <a:cubicBezTo>
                    <a:pt x="25400" y="135890"/>
                    <a:pt x="17780" y="125730"/>
                    <a:pt x="12700" y="115570"/>
                  </a:cubicBezTo>
                  <a:cubicBezTo>
                    <a:pt x="6350" y="105410"/>
                    <a:pt x="0" y="93980"/>
                    <a:pt x="1270" y="81280"/>
                  </a:cubicBezTo>
                  <a:cubicBezTo>
                    <a:pt x="2540" y="62230"/>
                    <a:pt x="17780" y="29210"/>
                    <a:pt x="30480" y="16510"/>
                  </a:cubicBezTo>
                  <a:cubicBezTo>
                    <a:pt x="39370" y="6350"/>
                    <a:pt x="50800" y="2540"/>
                    <a:pt x="63500" y="1270"/>
                  </a:cubicBezTo>
                  <a:cubicBezTo>
                    <a:pt x="82550" y="0"/>
                    <a:pt x="130810" y="22860"/>
                    <a:pt x="130810" y="22860"/>
                  </a:cubicBezTo>
                </a:path>
              </a:pathLst>
            </a:custGeom>
            <a:solidFill>
              <a:srgbClr val="E7191F"/>
            </a:solidFill>
            <a:ln cap="sq">
              <a:noFill/>
              <a:prstDash val="solid"/>
              <a:miter/>
            </a:ln>
          </p:spPr>
          <p:txBody>
            <a:bodyPr/>
            <a:lstStyle/>
            <a:p>
              <a:endParaRPr lang="en-IN"/>
            </a:p>
          </p:txBody>
        </p:sp>
      </p:grpSp>
      <p:grpSp>
        <p:nvGrpSpPr>
          <p:cNvPr id="43" name="Group 43"/>
          <p:cNvGrpSpPr/>
          <p:nvPr/>
        </p:nvGrpSpPr>
        <p:grpSpPr>
          <a:xfrm>
            <a:off x="12852442" y="-5497212"/>
            <a:ext cx="10994424" cy="10994424"/>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5" name="TextBox 4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13990745" y="5784516"/>
            <a:ext cx="10994424" cy="10994424"/>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8" name="TextBox 4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rot="6486374">
            <a:off x="15510521" y="7411414"/>
            <a:ext cx="4776403" cy="4776403"/>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51" name="TextBox 5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2" name="Freeform 52"/>
          <p:cNvSpPr/>
          <p:nvPr/>
        </p:nvSpPr>
        <p:spPr>
          <a:xfrm>
            <a:off x="2983164" y="2696949"/>
            <a:ext cx="13031283" cy="5557783"/>
          </a:xfrm>
          <a:custGeom>
            <a:avLst/>
            <a:gdLst/>
            <a:ahLst/>
            <a:cxnLst/>
            <a:rect l="l" t="t" r="r" b="b"/>
            <a:pathLst>
              <a:path w="13031283" h="5557783">
                <a:moveTo>
                  <a:pt x="0" y="0"/>
                </a:moveTo>
                <a:lnTo>
                  <a:pt x="13031283" y="0"/>
                </a:lnTo>
                <a:lnTo>
                  <a:pt x="13031283" y="5557783"/>
                </a:lnTo>
                <a:lnTo>
                  <a:pt x="0" y="5557783"/>
                </a:lnTo>
                <a:lnTo>
                  <a:pt x="0" y="0"/>
                </a:lnTo>
                <a:close/>
              </a:path>
            </a:pathLst>
          </a:custGeom>
          <a:blipFill>
            <a:blip r:embed="rId2"/>
            <a:stretch>
              <a:fillRect l="-3635" t="-160" r="-3635"/>
            </a:stretch>
          </a:blipFill>
        </p:spPr>
        <p:txBody>
          <a:bodyPr/>
          <a:lstStyle/>
          <a:p>
            <a:endParaRPr lang="en-IN"/>
          </a:p>
        </p:txBody>
      </p:sp>
      <p:sp>
        <p:nvSpPr>
          <p:cNvPr id="53" name="TextBox 53"/>
          <p:cNvSpPr txBox="1"/>
          <p:nvPr/>
        </p:nvSpPr>
        <p:spPr>
          <a:xfrm>
            <a:off x="4934083" y="317840"/>
            <a:ext cx="8566652" cy="712843"/>
          </a:xfrm>
          <a:prstGeom prst="rect">
            <a:avLst/>
          </a:prstGeom>
        </p:spPr>
        <p:txBody>
          <a:bodyPr lIns="0" tIns="0" rIns="0" bIns="0" rtlCol="0" anchor="t">
            <a:spAutoFit/>
          </a:bodyPr>
          <a:lstStyle/>
          <a:p>
            <a:pPr algn="ctr">
              <a:lnSpc>
                <a:spcPts val="5859"/>
              </a:lnSpc>
            </a:pPr>
            <a:r>
              <a:rPr lang="en-US" sz="4185">
                <a:solidFill>
                  <a:srgbClr val="E7191F"/>
                </a:solidFill>
                <a:latin typeface="Canva Sans Bold"/>
              </a:rPr>
              <a:t>Tableau Visualizations</a:t>
            </a:r>
          </a:p>
        </p:txBody>
      </p:sp>
      <p:sp>
        <p:nvSpPr>
          <p:cNvPr id="54" name="TextBox 54"/>
          <p:cNvSpPr txBox="1"/>
          <p:nvPr/>
        </p:nvSpPr>
        <p:spPr>
          <a:xfrm>
            <a:off x="4506534" y="1886581"/>
            <a:ext cx="7003352" cy="422275"/>
          </a:xfrm>
          <a:prstGeom prst="rect">
            <a:avLst/>
          </a:prstGeom>
        </p:spPr>
        <p:txBody>
          <a:bodyPr lIns="0" tIns="0" rIns="0" bIns="0" rtlCol="0" anchor="t">
            <a:spAutoFit/>
          </a:bodyPr>
          <a:lstStyle/>
          <a:p>
            <a:pPr algn="ctr">
              <a:lnSpc>
                <a:spcPts val="3499"/>
              </a:lnSpc>
            </a:pPr>
            <a:r>
              <a:rPr lang="en-US" sz="2499">
                <a:solidFill>
                  <a:srgbClr val="000000"/>
                </a:solidFill>
                <a:latin typeface="Canva Sans"/>
              </a:rPr>
              <a:t>Total blood collected from each blood groups</a:t>
            </a: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32" name="Group 32"/>
          <p:cNvGrpSpPr/>
          <p:nvPr/>
        </p:nvGrpSpPr>
        <p:grpSpPr>
          <a:xfrm>
            <a:off x="13349288" y="9288780"/>
            <a:ext cx="112395" cy="113348"/>
            <a:chOff x="49530" y="49530"/>
            <a:chExt cx="149860" cy="151130"/>
          </a:xfrm>
        </p:grpSpPr>
        <p:sp>
          <p:nvSpPr>
            <p:cNvPr id="33" name="Freeform 33"/>
            <p:cNvSpPr/>
            <p:nvPr/>
          </p:nvSpPr>
          <p:spPr>
            <a:xfrm>
              <a:off x="49530" y="49530"/>
              <a:ext cx="149860" cy="151130"/>
            </a:xfrm>
            <a:custGeom>
              <a:avLst/>
              <a:gdLst/>
              <a:ahLst/>
              <a:cxnLst/>
              <a:rect l="l" t="t" r="r" b="b"/>
              <a:pathLst>
                <a:path w="149860" h="151130">
                  <a:moveTo>
                    <a:pt x="149860" y="53340"/>
                  </a:moveTo>
                  <a:cubicBezTo>
                    <a:pt x="130810" y="134620"/>
                    <a:pt x="121920" y="142240"/>
                    <a:pt x="109220" y="146050"/>
                  </a:cubicBezTo>
                  <a:cubicBezTo>
                    <a:pt x="91440" y="151130"/>
                    <a:pt x="54610" y="148590"/>
                    <a:pt x="38100" y="140970"/>
                  </a:cubicBezTo>
                  <a:cubicBezTo>
                    <a:pt x="25400" y="135890"/>
                    <a:pt x="17780" y="125730"/>
                    <a:pt x="12700" y="115570"/>
                  </a:cubicBezTo>
                  <a:cubicBezTo>
                    <a:pt x="6350" y="105410"/>
                    <a:pt x="0" y="93980"/>
                    <a:pt x="1270" y="81280"/>
                  </a:cubicBezTo>
                  <a:cubicBezTo>
                    <a:pt x="2540" y="62230"/>
                    <a:pt x="17780" y="29210"/>
                    <a:pt x="30480" y="16510"/>
                  </a:cubicBezTo>
                  <a:cubicBezTo>
                    <a:pt x="39370" y="6350"/>
                    <a:pt x="50800" y="2540"/>
                    <a:pt x="63500" y="1270"/>
                  </a:cubicBezTo>
                  <a:cubicBezTo>
                    <a:pt x="82550" y="0"/>
                    <a:pt x="130810" y="22860"/>
                    <a:pt x="130810" y="22860"/>
                  </a:cubicBezTo>
                </a:path>
              </a:pathLst>
            </a:custGeom>
            <a:solidFill>
              <a:srgbClr val="E7191F"/>
            </a:solidFill>
            <a:ln cap="sq">
              <a:noFill/>
              <a:prstDash val="solid"/>
              <a:miter/>
            </a:ln>
          </p:spPr>
          <p:txBody>
            <a:bodyPr/>
            <a:lstStyle/>
            <a:p>
              <a:endParaRPr lang="en-IN"/>
            </a:p>
          </p:txBody>
        </p:sp>
      </p:grpSp>
      <p:grpSp>
        <p:nvGrpSpPr>
          <p:cNvPr id="43" name="Group 43"/>
          <p:cNvGrpSpPr/>
          <p:nvPr/>
        </p:nvGrpSpPr>
        <p:grpSpPr>
          <a:xfrm>
            <a:off x="12852442" y="-5497212"/>
            <a:ext cx="10994424" cy="10994424"/>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5" name="TextBox 4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13990745" y="5784516"/>
            <a:ext cx="10994424" cy="10994424"/>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8" name="TextBox 4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rot="6486374">
            <a:off x="15510521" y="7411414"/>
            <a:ext cx="4776403" cy="4776403"/>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51" name="TextBox 5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2" name="Freeform 52"/>
          <p:cNvSpPr/>
          <p:nvPr/>
        </p:nvSpPr>
        <p:spPr>
          <a:xfrm>
            <a:off x="2320464" y="2709051"/>
            <a:ext cx="13793890" cy="5355641"/>
          </a:xfrm>
          <a:custGeom>
            <a:avLst/>
            <a:gdLst/>
            <a:ahLst/>
            <a:cxnLst/>
            <a:rect l="l" t="t" r="r" b="b"/>
            <a:pathLst>
              <a:path w="13793890" h="5355641">
                <a:moveTo>
                  <a:pt x="0" y="0"/>
                </a:moveTo>
                <a:lnTo>
                  <a:pt x="13793890" y="0"/>
                </a:lnTo>
                <a:lnTo>
                  <a:pt x="13793890" y="5355641"/>
                </a:lnTo>
                <a:lnTo>
                  <a:pt x="0" y="5355641"/>
                </a:lnTo>
                <a:lnTo>
                  <a:pt x="0" y="0"/>
                </a:lnTo>
                <a:close/>
              </a:path>
            </a:pathLst>
          </a:custGeom>
          <a:blipFill>
            <a:blip r:embed="rId2"/>
            <a:stretch>
              <a:fillRect/>
            </a:stretch>
          </a:blipFill>
        </p:spPr>
        <p:txBody>
          <a:bodyPr/>
          <a:lstStyle/>
          <a:p>
            <a:endParaRPr lang="en-IN"/>
          </a:p>
        </p:txBody>
      </p:sp>
      <p:sp>
        <p:nvSpPr>
          <p:cNvPr id="53" name="TextBox 53"/>
          <p:cNvSpPr txBox="1"/>
          <p:nvPr/>
        </p:nvSpPr>
        <p:spPr>
          <a:xfrm>
            <a:off x="5513978" y="1519429"/>
            <a:ext cx="5664870" cy="422275"/>
          </a:xfrm>
          <a:prstGeom prst="rect">
            <a:avLst/>
          </a:prstGeom>
        </p:spPr>
        <p:txBody>
          <a:bodyPr lIns="0" tIns="0" rIns="0" bIns="0" rtlCol="0" anchor="t">
            <a:spAutoFit/>
          </a:bodyPr>
          <a:lstStyle/>
          <a:p>
            <a:pPr algn="ctr">
              <a:lnSpc>
                <a:spcPts val="3499"/>
              </a:lnSpc>
            </a:pPr>
            <a:r>
              <a:rPr lang="en-US" sz="2499">
                <a:solidFill>
                  <a:srgbClr val="191919"/>
                </a:solidFill>
                <a:latin typeface="Canva Sans"/>
              </a:rPr>
              <a:t>Donation camps analysis</a:t>
            </a: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32" name="Group 32"/>
          <p:cNvGrpSpPr/>
          <p:nvPr/>
        </p:nvGrpSpPr>
        <p:grpSpPr>
          <a:xfrm>
            <a:off x="13349288" y="9288780"/>
            <a:ext cx="112395" cy="113348"/>
            <a:chOff x="49530" y="49530"/>
            <a:chExt cx="149860" cy="151130"/>
          </a:xfrm>
        </p:grpSpPr>
        <p:sp>
          <p:nvSpPr>
            <p:cNvPr id="33" name="Freeform 33"/>
            <p:cNvSpPr/>
            <p:nvPr/>
          </p:nvSpPr>
          <p:spPr>
            <a:xfrm>
              <a:off x="49530" y="49530"/>
              <a:ext cx="149860" cy="151130"/>
            </a:xfrm>
            <a:custGeom>
              <a:avLst/>
              <a:gdLst/>
              <a:ahLst/>
              <a:cxnLst/>
              <a:rect l="l" t="t" r="r" b="b"/>
              <a:pathLst>
                <a:path w="149860" h="151130">
                  <a:moveTo>
                    <a:pt x="149860" y="53340"/>
                  </a:moveTo>
                  <a:cubicBezTo>
                    <a:pt x="130810" y="134620"/>
                    <a:pt x="121920" y="142240"/>
                    <a:pt x="109220" y="146050"/>
                  </a:cubicBezTo>
                  <a:cubicBezTo>
                    <a:pt x="91440" y="151130"/>
                    <a:pt x="54610" y="148590"/>
                    <a:pt x="38100" y="140970"/>
                  </a:cubicBezTo>
                  <a:cubicBezTo>
                    <a:pt x="25400" y="135890"/>
                    <a:pt x="17780" y="125730"/>
                    <a:pt x="12700" y="115570"/>
                  </a:cubicBezTo>
                  <a:cubicBezTo>
                    <a:pt x="6350" y="105410"/>
                    <a:pt x="0" y="93980"/>
                    <a:pt x="1270" y="81280"/>
                  </a:cubicBezTo>
                  <a:cubicBezTo>
                    <a:pt x="2540" y="62230"/>
                    <a:pt x="17780" y="29210"/>
                    <a:pt x="30480" y="16510"/>
                  </a:cubicBezTo>
                  <a:cubicBezTo>
                    <a:pt x="39370" y="6350"/>
                    <a:pt x="50800" y="2540"/>
                    <a:pt x="63500" y="1270"/>
                  </a:cubicBezTo>
                  <a:cubicBezTo>
                    <a:pt x="82550" y="0"/>
                    <a:pt x="130810" y="22860"/>
                    <a:pt x="130810" y="22860"/>
                  </a:cubicBezTo>
                </a:path>
              </a:pathLst>
            </a:custGeom>
            <a:solidFill>
              <a:srgbClr val="E7191F"/>
            </a:solidFill>
            <a:ln cap="sq">
              <a:noFill/>
              <a:prstDash val="solid"/>
              <a:miter/>
            </a:ln>
          </p:spPr>
          <p:txBody>
            <a:bodyPr/>
            <a:lstStyle/>
            <a:p>
              <a:endParaRPr lang="en-IN"/>
            </a:p>
          </p:txBody>
        </p:sp>
      </p:grpSp>
      <p:grpSp>
        <p:nvGrpSpPr>
          <p:cNvPr id="43" name="Group 43"/>
          <p:cNvGrpSpPr/>
          <p:nvPr/>
        </p:nvGrpSpPr>
        <p:grpSpPr>
          <a:xfrm>
            <a:off x="12790788" y="-5706140"/>
            <a:ext cx="10994424" cy="10994424"/>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5" name="TextBox 4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13990745" y="5784516"/>
            <a:ext cx="10994424" cy="10994424"/>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8" name="TextBox 4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rot="6486374">
            <a:off x="15510521" y="7411414"/>
            <a:ext cx="4776403" cy="4776403"/>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51" name="TextBox 5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2" name="Freeform 52"/>
          <p:cNvSpPr/>
          <p:nvPr/>
        </p:nvSpPr>
        <p:spPr>
          <a:xfrm>
            <a:off x="1377908" y="2071488"/>
            <a:ext cx="15881392" cy="7272537"/>
          </a:xfrm>
          <a:custGeom>
            <a:avLst/>
            <a:gdLst/>
            <a:ahLst/>
            <a:cxnLst/>
            <a:rect l="l" t="t" r="r" b="b"/>
            <a:pathLst>
              <a:path w="14738392" h="6200093">
                <a:moveTo>
                  <a:pt x="0" y="0"/>
                </a:moveTo>
                <a:lnTo>
                  <a:pt x="14738392" y="0"/>
                </a:lnTo>
                <a:lnTo>
                  <a:pt x="14738392" y="6200093"/>
                </a:lnTo>
                <a:lnTo>
                  <a:pt x="0" y="6200093"/>
                </a:lnTo>
                <a:lnTo>
                  <a:pt x="0" y="0"/>
                </a:lnTo>
                <a:close/>
              </a:path>
            </a:pathLst>
          </a:custGeom>
          <a:blipFill>
            <a:blip r:embed="rId2"/>
            <a:stretch>
              <a:fillRect l="-1205" r="-1205"/>
            </a:stretch>
          </a:blipFill>
        </p:spPr>
        <p:txBody>
          <a:bodyPr/>
          <a:lstStyle/>
          <a:p>
            <a:endParaRPr lang="en-IN"/>
          </a:p>
        </p:txBody>
      </p:sp>
      <p:sp>
        <p:nvSpPr>
          <p:cNvPr id="53" name="TextBox 53"/>
          <p:cNvSpPr txBox="1"/>
          <p:nvPr/>
        </p:nvSpPr>
        <p:spPr>
          <a:xfrm>
            <a:off x="5457730" y="1273243"/>
            <a:ext cx="737254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Blood requests trend on 2022-2023</a:t>
            </a:r>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3" name="Group 23"/>
          <p:cNvGrpSpPr/>
          <p:nvPr/>
        </p:nvGrpSpPr>
        <p:grpSpPr>
          <a:xfrm>
            <a:off x="12790788" y="-5706140"/>
            <a:ext cx="10994424" cy="1099442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3990745" y="5784516"/>
            <a:ext cx="10994424" cy="1099442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6486374">
            <a:off x="15510521" y="7411414"/>
            <a:ext cx="4776403" cy="477640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31" name="TextBox 3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2251405" y="3295486"/>
            <a:ext cx="12510313" cy="5451805"/>
          </a:xfrm>
          <a:custGeom>
            <a:avLst/>
            <a:gdLst/>
            <a:ahLst/>
            <a:cxnLst/>
            <a:rect l="l" t="t" r="r" b="b"/>
            <a:pathLst>
              <a:path w="12510313" h="5451805">
                <a:moveTo>
                  <a:pt x="0" y="0"/>
                </a:moveTo>
                <a:lnTo>
                  <a:pt x="12510314" y="0"/>
                </a:lnTo>
                <a:lnTo>
                  <a:pt x="12510314" y="5451805"/>
                </a:lnTo>
                <a:lnTo>
                  <a:pt x="0" y="5451805"/>
                </a:lnTo>
                <a:lnTo>
                  <a:pt x="0" y="0"/>
                </a:lnTo>
                <a:close/>
              </a:path>
            </a:pathLst>
          </a:custGeom>
          <a:blipFill>
            <a:blip r:embed="rId2"/>
            <a:stretch>
              <a:fillRect/>
            </a:stretch>
          </a:blipFill>
        </p:spPr>
        <p:txBody>
          <a:bodyPr/>
          <a:lstStyle/>
          <a:p>
            <a:endParaRPr lang="en-IN"/>
          </a:p>
        </p:txBody>
      </p:sp>
      <p:sp>
        <p:nvSpPr>
          <p:cNvPr id="33" name="TextBox 33"/>
          <p:cNvSpPr txBox="1"/>
          <p:nvPr/>
        </p:nvSpPr>
        <p:spPr>
          <a:xfrm>
            <a:off x="2666023" y="1802004"/>
            <a:ext cx="1168107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Visualization of Blood Requests from different Hospitals</a:t>
            </a: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11" name="Freeform 11"/>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2" name="Group 12"/>
          <p:cNvGrpSpPr/>
          <p:nvPr/>
        </p:nvGrpSpPr>
        <p:grpSpPr>
          <a:xfrm>
            <a:off x="15436807" y="0"/>
            <a:ext cx="10994424" cy="109944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3991366" y="1943624"/>
            <a:ext cx="10037924" cy="6773144"/>
          </a:xfrm>
          <a:custGeom>
            <a:avLst/>
            <a:gdLst/>
            <a:ahLst/>
            <a:cxnLst/>
            <a:rect l="l" t="t" r="r" b="b"/>
            <a:pathLst>
              <a:path w="8331044" h="5157704">
                <a:moveTo>
                  <a:pt x="0" y="0"/>
                </a:moveTo>
                <a:lnTo>
                  <a:pt x="8331044" y="0"/>
                </a:lnTo>
                <a:lnTo>
                  <a:pt x="8331044" y="5157704"/>
                </a:lnTo>
                <a:lnTo>
                  <a:pt x="0" y="5157704"/>
                </a:lnTo>
                <a:lnTo>
                  <a:pt x="0" y="0"/>
                </a:lnTo>
                <a:close/>
              </a:path>
            </a:pathLst>
          </a:custGeom>
          <a:blipFill>
            <a:blip r:embed="rId4"/>
            <a:stretch>
              <a:fillRect/>
            </a:stretch>
          </a:blipFill>
        </p:spPr>
        <p:txBody>
          <a:bodyPr/>
          <a:lstStyle/>
          <a:p>
            <a:endParaRPr lang="en-IN"/>
          </a:p>
        </p:txBody>
      </p:sp>
      <p:sp>
        <p:nvSpPr>
          <p:cNvPr id="26" name="TextBox 25">
            <a:extLst>
              <a:ext uri="{FF2B5EF4-FFF2-40B4-BE49-F238E27FC236}">
                <a16:creationId xmlns:a16="http://schemas.microsoft.com/office/drawing/2014/main" id="{099CD7AB-4B02-D55A-4A87-01D3CF221B7A}"/>
              </a:ext>
            </a:extLst>
          </p:cNvPr>
          <p:cNvSpPr txBox="1"/>
          <p:nvPr/>
        </p:nvSpPr>
        <p:spPr>
          <a:xfrm>
            <a:off x="4528498" y="537439"/>
            <a:ext cx="8956590"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900" b="1">
                <a:solidFill>
                  <a:srgbClr val="E7191F"/>
                </a:solidFill>
                <a:ea typeface="+mn-lt"/>
                <a:cs typeface="+mn-lt"/>
              </a:rPr>
              <a:t> Additional Features</a:t>
            </a:r>
            <a:endParaRPr lang="en-US" sz="3900" b="1">
              <a:solidFill>
                <a:srgbClr val="E7191F"/>
              </a:solidFill>
              <a:cs typeface="Calibri"/>
            </a:endParaRPr>
          </a:p>
          <a:p>
            <a:endParaRPr lang="en-US" sz="2400">
              <a:cs typeface="Calibri"/>
            </a:endParaRPr>
          </a:p>
          <a:p>
            <a:endParaRPr lang="en-US" sz="2400">
              <a:cs typeface="Calibri"/>
            </a:endParaRP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11" name="Freeform 11"/>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2" name="Group 12"/>
          <p:cNvGrpSpPr/>
          <p:nvPr/>
        </p:nvGrpSpPr>
        <p:grpSpPr>
          <a:xfrm>
            <a:off x="15436807" y="0"/>
            <a:ext cx="10994424" cy="109944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3413760" y="1605028"/>
            <a:ext cx="10683189" cy="6533132"/>
          </a:xfrm>
          <a:custGeom>
            <a:avLst/>
            <a:gdLst/>
            <a:ahLst/>
            <a:cxnLst/>
            <a:rect l="l" t="t" r="r" b="b"/>
            <a:pathLst>
              <a:path w="8381949" h="4567172">
                <a:moveTo>
                  <a:pt x="0" y="0"/>
                </a:moveTo>
                <a:lnTo>
                  <a:pt x="8381949" y="0"/>
                </a:lnTo>
                <a:lnTo>
                  <a:pt x="8381949" y="4567172"/>
                </a:lnTo>
                <a:lnTo>
                  <a:pt x="0" y="4567172"/>
                </a:lnTo>
                <a:lnTo>
                  <a:pt x="0" y="0"/>
                </a:lnTo>
                <a:close/>
              </a:path>
            </a:pathLst>
          </a:custGeom>
          <a:blipFill>
            <a:blip r:embed="rId4"/>
            <a:stretch>
              <a:fillRect/>
            </a:stretch>
          </a:blipFill>
        </p:spPr>
        <p:txBody>
          <a:bodyPr/>
          <a:lstStyle/>
          <a:p>
            <a:endParaRPr lang="en-IN"/>
          </a:p>
        </p:txBody>
      </p:sp>
    </p:spTree>
    <p:extLst>
      <p:ext uri="{BB962C8B-B14F-4D97-AF65-F5344CB8AC3E}">
        <p14:creationId xmlns:p14="http://schemas.microsoft.com/office/powerpoint/2010/main" val="2906201150"/>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14" name="Freeform 14"/>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5" name="Group 15"/>
          <p:cNvGrpSpPr/>
          <p:nvPr/>
        </p:nvGrpSpPr>
        <p:grpSpPr>
          <a:xfrm>
            <a:off x="15436807" y="0"/>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2816850" y="1509166"/>
            <a:ext cx="12072352" cy="6507402"/>
          </a:xfrm>
          <a:custGeom>
            <a:avLst/>
            <a:gdLst/>
            <a:ahLst/>
            <a:cxnLst/>
            <a:rect l="l" t="t" r="r" b="b"/>
            <a:pathLst>
              <a:path w="12072352" h="6507402">
                <a:moveTo>
                  <a:pt x="0" y="0"/>
                </a:moveTo>
                <a:lnTo>
                  <a:pt x="12072352" y="0"/>
                </a:lnTo>
                <a:lnTo>
                  <a:pt x="12072352" y="6507401"/>
                </a:lnTo>
                <a:lnTo>
                  <a:pt x="0" y="6507401"/>
                </a:lnTo>
                <a:lnTo>
                  <a:pt x="0" y="0"/>
                </a:lnTo>
                <a:close/>
              </a:path>
            </a:pathLst>
          </a:custGeom>
          <a:blipFill>
            <a:blip r:embed="rId4"/>
            <a:stretch>
              <a:fillRect/>
            </a:stretch>
          </a:blipFill>
        </p:spPr>
        <p:txBody>
          <a:bodyPr/>
          <a:lstStyle/>
          <a:p>
            <a:endParaRPr lang="en-IN"/>
          </a:p>
        </p:txBody>
      </p:sp>
      <p:sp>
        <p:nvSpPr>
          <p:cNvPr id="25" name="TextBox 24">
            <a:extLst>
              <a:ext uri="{FF2B5EF4-FFF2-40B4-BE49-F238E27FC236}">
                <a16:creationId xmlns:a16="http://schemas.microsoft.com/office/drawing/2014/main" id="{065BCA9E-847E-8E0E-A10E-6FD1D68AAF2C}"/>
              </a:ext>
            </a:extLst>
          </p:cNvPr>
          <p:cNvSpPr txBox="1"/>
          <p:nvPr/>
        </p:nvSpPr>
        <p:spPr>
          <a:xfrm>
            <a:off x="3468542" y="8537949"/>
            <a:ext cx="2801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hlinkClick r:id="rId5"/>
              </a:rPr>
              <a:t>link</a:t>
            </a:r>
            <a:endParaRPr lang="en-US"/>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49" name="Freeform 49"/>
          <p:cNvSpPr/>
          <p:nvPr/>
        </p:nvSpPr>
        <p:spPr>
          <a:xfrm>
            <a:off x="2452304" y="5448869"/>
            <a:ext cx="9651156" cy="4632815"/>
          </a:xfrm>
          <a:custGeom>
            <a:avLst/>
            <a:gdLst/>
            <a:ahLst/>
            <a:cxnLst/>
            <a:rect l="l" t="t" r="r" b="b"/>
            <a:pathLst>
              <a:path w="9651156" h="4632815">
                <a:moveTo>
                  <a:pt x="0" y="0"/>
                </a:moveTo>
                <a:lnTo>
                  <a:pt x="9651156" y="0"/>
                </a:lnTo>
                <a:lnTo>
                  <a:pt x="9651156" y="4632815"/>
                </a:lnTo>
                <a:lnTo>
                  <a:pt x="0" y="4632815"/>
                </a:lnTo>
                <a:lnTo>
                  <a:pt x="0" y="0"/>
                </a:lnTo>
                <a:close/>
              </a:path>
            </a:pathLst>
          </a:custGeom>
          <a:blipFill>
            <a:blip r:embed="rId2"/>
            <a:stretch>
              <a:fillRect t="-364" b="-364"/>
            </a:stretch>
          </a:blipFill>
        </p:spPr>
        <p:txBody>
          <a:bodyPr/>
          <a:lstStyle/>
          <a:p>
            <a:endParaRPr lang="en-IN"/>
          </a:p>
        </p:txBody>
      </p:sp>
      <p:grpSp>
        <p:nvGrpSpPr>
          <p:cNvPr id="5" name="Group 5"/>
          <p:cNvGrpSpPr/>
          <p:nvPr/>
        </p:nvGrpSpPr>
        <p:grpSpPr>
          <a:xfrm>
            <a:off x="11098665" y="-6629910"/>
            <a:ext cx="10994424" cy="12206379"/>
            <a:chOff x="0" y="0"/>
            <a:chExt cx="812800" cy="902398"/>
          </a:xfrm>
        </p:grpSpPr>
        <p:sp>
          <p:nvSpPr>
            <p:cNvPr id="6" name="Freeform 6"/>
            <p:cNvSpPr/>
            <p:nvPr/>
          </p:nvSpPr>
          <p:spPr>
            <a:xfrm>
              <a:off x="0" y="0"/>
              <a:ext cx="812800" cy="902398"/>
            </a:xfrm>
            <a:custGeom>
              <a:avLst/>
              <a:gdLst/>
              <a:ahLst/>
              <a:cxnLst/>
              <a:rect l="l" t="t" r="r" b="b"/>
              <a:pathLst>
                <a:path w="812800" h="902398">
                  <a:moveTo>
                    <a:pt x="406400" y="0"/>
                  </a:moveTo>
                  <a:cubicBezTo>
                    <a:pt x="181951" y="0"/>
                    <a:pt x="0" y="202009"/>
                    <a:pt x="0" y="451199"/>
                  </a:cubicBezTo>
                  <a:cubicBezTo>
                    <a:pt x="0" y="700389"/>
                    <a:pt x="181951" y="902398"/>
                    <a:pt x="406400" y="902398"/>
                  </a:cubicBezTo>
                  <a:cubicBezTo>
                    <a:pt x="630849" y="902398"/>
                    <a:pt x="812800" y="700389"/>
                    <a:pt x="812800" y="451199"/>
                  </a:cubicBezTo>
                  <a:cubicBezTo>
                    <a:pt x="812800" y="202009"/>
                    <a:pt x="630849" y="0"/>
                    <a:pt x="406400" y="0"/>
                  </a:cubicBezTo>
                  <a:close/>
                </a:path>
              </a:pathLst>
            </a:custGeom>
            <a:solidFill>
              <a:srgbClr val="000000">
                <a:alpha val="0"/>
              </a:srgbClr>
            </a:solidFill>
            <a:ln w="57150" cap="sq">
              <a:solidFill>
                <a:srgbClr val="F9232C"/>
              </a:solidFill>
              <a:prstDash val="solid"/>
              <a:miter/>
            </a:ln>
          </p:spPr>
          <p:txBody>
            <a:bodyPr/>
            <a:lstStyle/>
            <a:p>
              <a:endParaRPr lang="en-IN"/>
            </a:p>
          </p:txBody>
        </p:sp>
        <p:sp>
          <p:nvSpPr>
            <p:cNvPr id="7" name="TextBox 7"/>
            <p:cNvSpPr txBox="1"/>
            <p:nvPr/>
          </p:nvSpPr>
          <p:spPr>
            <a:xfrm>
              <a:off x="76200" y="56025"/>
              <a:ext cx="660400" cy="76177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3" name="Group 33"/>
          <p:cNvGrpSpPr/>
          <p:nvPr/>
        </p:nvGrpSpPr>
        <p:grpSpPr>
          <a:xfrm rot="3945801">
            <a:off x="11868535" y="8125500"/>
            <a:ext cx="4776403" cy="477640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solidFill>
          </p:spPr>
          <p:txBody>
            <a:bodyPr/>
            <a:lstStyle/>
            <a:p>
              <a:endParaRPr lang="en-IN"/>
            </a:p>
          </p:txBody>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rot="3945801">
            <a:off x="12156571" y="7154038"/>
            <a:ext cx="1577153" cy="3243522"/>
          </a:xfrm>
          <a:custGeom>
            <a:avLst/>
            <a:gdLst/>
            <a:ahLst/>
            <a:cxnLst/>
            <a:rect l="l" t="t" r="r" b="b"/>
            <a:pathLst>
              <a:path w="1577153" h="3243522">
                <a:moveTo>
                  <a:pt x="0" y="0"/>
                </a:moveTo>
                <a:lnTo>
                  <a:pt x="1577154" y="0"/>
                </a:lnTo>
                <a:lnTo>
                  <a:pt x="1577154" y="3243523"/>
                </a:lnTo>
                <a:lnTo>
                  <a:pt x="0" y="3243523"/>
                </a:lnTo>
                <a:lnTo>
                  <a:pt x="0" y="0"/>
                </a:lnTo>
                <a:close/>
              </a:path>
            </a:pathLst>
          </a:custGeom>
          <a:blipFill>
            <a:blip r:embed="rId5">
              <a:extLst>
                <a:ext uri="{96DAC541-7B7A-43D3-8B79-37D633B846F1}">
                  <asvg:svgBlip xmlns:asvg="http://schemas.microsoft.com/office/drawing/2016/SVG/main" r:embed="rId6"/>
                </a:ext>
              </a:extLst>
            </a:blip>
            <a:stretch>
              <a:fillRect r="-204881"/>
            </a:stretch>
          </a:blipFill>
        </p:spPr>
        <p:txBody>
          <a:bodyPr/>
          <a:lstStyle/>
          <a:p>
            <a:endParaRPr lang="en-IN"/>
          </a:p>
        </p:txBody>
      </p:sp>
      <p:sp>
        <p:nvSpPr>
          <p:cNvPr id="50" name="TextBox 50"/>
          <p:cNvSpPr txBox="1"/>
          <p:nvPr/>
        </p:nvSpPr>
        <p:spPr>
          <a:xfrm>
            <a:off x="2182190" y="849540"/>
            <a:ext cx="6783478" cy="660400"/>
          </a:xfrm>
          <a:prstGeom prst="rect">
            <a:avLst/>
          </a:prstGeom>
        </p:spPr>
        <p:txBody>
          <a:bodyPr lIns="0" tIns="0" rIns="0" bIns="0" rtlCol="0" anchor="t">
            <a:spAutoFit/>
          </a:bodyPr>
          <a:lstStyle/>
          <a:p>
            <a:pPr>
              <a:lnSpc>
                <a:spcPts val="4849"/>
              </a:lnSpc>
            </a:pPr>
            <a:r>
              <a:rPr lang="en-US" sz="4999" spc="249">
                <a:solidFill>
                  <a:srgbClr val="D8251C"/>
                </a:solidFill>
                <a:latin typeface="Gotham Bold Italics"/>
              </a:rPr>
              <a:t>Mission Statement</a:t>
            </a:r>
          </a:p>
        </p:txBody>
      </p:sp>
      <p:sp>
        <p:nvSpPr>
          <p:cNvPr id="51" name="TextBox 51"/>
          <p:cNvSpPr txBox="1"/>
          <p:nvPr/>
        </p:nvSpPr>
        <p:spPr>
          <a:xfrm>
            <a:off x="1096231" y="1546086"/>
            <a:ext cx="10517798" cy="3758626"/>
          </a:xfrm>
          <a:prstGeom prst="rect">
            <a:avLst/>
          </a:prstGeom>
        </p:spPr>
        <p:txBody>
          <a:bodyPr lIns="0" tIns="0" rIns="0" bIns="0" rtlCol="0" anchor="t">
            <a:spAutoFit/>
          </a:bodyPr>
          <a:lstStyle/>
          <a:p>
            <a:pPr>
              <a:lnSpc>
                <a:spcPts val="3356"/>
              </a:lnSpc>
              <a:spcBef>
                <a:spcPct val="0"/>
              </a:spcBef>
            </a:pPr>
            <a:r>
              <a:rPr lang="en-US" sz="2397">
                <a:solidFill>
                  <a:srgbClr val="191919"/>
                </a:solidFill>
                <a:latin typeface="Gotham Bold Italics"/>
              </a:rPr>
              <a:t>Our mission is to develop a specialized Database Management System for blood bank management, aiming to streamline the donation process, maintain optimal blood inventory levels, and ensure swift access to blood for hospitals and emergency services. This project presents an exciting opportunity to merge technology with a critical healthcare cause, potentially accelerating life-saving blood distribution. Beyond managing data, it's about creating impactful change and deepening our expertise in data security and backend development</a:t>
            </a:r>
            <a:r>
              <a:rPr lang="en-US" sz="2397">
                <a:solidFill>
                  <a:srgbClr val="191919"/>
                </a:solidFill>
                <a:latin typeface="Gotham"/>
              </a:rPr>
              <a:t>.</a:t>
            </a: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14" name="Freeform 14"/>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5" name="Group 15"/>
          <p:cNvGrpSpPr/>
          <p:nvPr/>
        </p:nvGrpSpPr>
        <p:grpSpPr>
          <a:xfrm>
            <a:off x="15436807" y="0"/>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556590" y="903943"/>
            <a:ext cx="7000780" cy="718145"/>
          </a:xfrm>
          <a:prstGeom prst="rect">
            <a:avLst/>
          </a:prstGeom>
        </p:spPr>
        <p:txBody>
          <a:bodyPr wrap="square" lIns="0" tIns="0" rIns="0" bIns="0" rtlCol="0" anchor="t">
            <a:spAutoFit/>
          </a:bodyPr>
          <a:lstStyle/>
          <a:p>
            <a:pPr algn="just">
              <a:lnSpc>
                <a:spcPts val="5555"/>
              </a:lnSpc>
              <a:spcBef>
                <a:spcPct val="0"/>
              </a:spcBef>
            </a:pPr>
            <a:r>
              <a:rPr lang="en-US" sz="5100">
                <a:solidFill>
                  <a:srgbClr val="D8251C"/>
                </a:solidFill>
                <a:latin typeface="Gotham Bold"/>
              </a:rPr>
              <a:t>Lessons Learnt</a:t>
            </a:r>
            <a:endParaRPr lang="en-US"/>
          </a:p>
        </p:txBody>
      </p:sp>
      <p:sp>
        <p:nvSpPr>
          <p:cNvPr id="26" name="TextBox 18">
            <a:extLst>
              <a:ext uri="{FF2B5EF4-FFF2-40B4-BE49-F238E27FC236}">
                <a16:creationId xmlns:a16="http://schemas.microsoft.com/office/drawing/2014/main" id="{E5A1FAC7-8F1D-F342-ABDC-5772CBDC83F1}"/>
              </a:ext>
            </a:extLst>
          </p:cNvPr>
          <p:cNvSpPr txBox="1"/>
          <p:nvPr/>
        </p:nvSpPr>
        <p:spPr>
          <a:xfrm>
            <a:off x="2558566" y="2207175"/>
            <a:ext cx="11727332" cy="3194721"/>
          </a:xfrm>
          <a:prstGeom prst="rect">
            <a:avLst/>
          </a:prstGeom>
        </p:spPr>
        <p:txBody>
          <a:bodyPr wrap="square" lIns="0" tIns="0" rIns="0" bIns="0" rtlCol="0" anchor="t">
            <a:spAutoFit/>
          </a:bodyPr>
          <a:lstStyle/>
          <a:p>
            <a:pPr marL="733425" lvl="1" indent="-457200">
              <a:lnSpc>
                <a:spcPts val="3579"/>
              </a:lnSpc>
              <a:buFont typeface="Calibri"/>
              <a:buChar char="-"/>
            </a:pPr>
            <a:r>
              <a:rPr lang="en-US" sz="2550" b="1">
                <a:latin typeface="Gotham"/>
                <a:cs typeface="Gotham"/>
              </a:rPr>
              <a:t>'Divide and conquer' task</a:t>
            </a:r>
            <a:r>
              <a:rPr lang="en-US" sz="2550">
                <a:latin typeface="Gotham"/>
                <a:cs typeface="Gotham"/>
              </a:rPr>
              <a:t>s: We learnt how to divide and manage tasks, it helped us getting things done faster. </a:t>
            </a:r>
            <a:endParaRPr lang="en-US"/>
          </a:p>
          <a:p>
            <a:pPr marL="733425" lvl="1" indent="-457200">
              <a:lnSpc>
                <a:spcPts val="3579"/>
              </a:lnSpc>
              <a:buFont typeface="Calibri"/>
              <a:buChar char="-"/>
            </a:pPr>
            <a:r>
              <a:rPr lang="en-US" sz="2550">
                <a:latin typeface="Gotham"/>
                <a:cs typeface="Gotham"/>
              </a:rPr>
              <a:t>We communicated effectively about goals and expectations. </a:t>
            </a:r>
          </a:p>
          <a:p>
            <a:pPr marL="733425" lvl="1" indent="-457200">
              <a:lnSpc>
                <a:spcPts val="3579"/>
              </a:lnSpc>
              <a:buFont typeface="Calibri"/>
              <a:buChar char="-"/>
            </a:pPr>
            <a:r>
              <a:rPr lang="en-US" sz="2550">
                <a:latin typeface="Gotham"/>
                <a:cs typeface="Gotham"/>
              </a:rPr>
              <a:t>We </a:t>
            </a:r>
            <a:r>
              <a:rPr lang="en-US" sz="2550" err="1">
                <a:latin typeface="Gotham"/>
                <a:cs typeface="Gotham"/>
              </a:rPr>
              <a:t>realised</a:t>
            </a:r>
            <a:r>
              <a:rPr lang="en-US" sz="2550">
                <a:latin typeface="Gotham"/>
                <a:cs typeface="Gotham"/>
              </a:rPr>
              <a:t> that error handling in code is an essential thing which makes life easier.</a:t>
            </a:r>
          </a:p>
          <a:p>
            <a:pPr marL="733425" lvl="1" indent="-457200">
              <a:lnSpc>
                <a:spcPts val="3579"/>
              </a:lnSpc>
              <a:buFont typeface="Calibri"/>
              <a:buChar char="-"/>
            </a:pPr>
            <a:r>
              <a:rPr lang="en-US" sz="2550">
                <a:latin typeface="Gotham"/>
                <a:cs typeface="Gotham"/>
              </a:rPr>
              <a:t>We learnt a lot from each other and will carry this experience forward for future projects. </a:t>
            </a: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5" name="Freeform 5"/>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6" name="Group 6"/>
          <p:cNvGrpSpPr>
            <a:grpSpLocks noChangeAspect="1"/>
          </p:cNvGrpSpPr>
          <p:nvPr/>
        </p:nvGrpSpPr>
        <p:grpSpPr>
          <a:xfrm>
            <a:off x="2810943" y="386479"/>
            <a:ext cx="6216370" cy="9273364"/>
            <a:chOff x="127" y="6350"/>
            <a:chExt cx="5968747" cy="8903970"/>
          </a:xfrm>
        </p:grpSpPr>
        <p:sp>
          <p:nvSpPr>
            <p:cNvPr id="7" name="Freeform 7"/>
            <p:cNvSpPr/>
            <p:nvPr/>
          </p:nvSpPr>
          <p:spPr>
            <a:xfrm>
              <a:off x="127" y="6350"/>
              <a:ext cx="5968747" cy="8903970"/>
            </a:xfrm>
            <a:custGeom>
              <a:avLst/>
              <a:gdLst/>
              <a:ahLst/>
              <a:cxnLst/>
              <a:rect l="l" t="t" r="r" b="b"/>
              <a:pathLst>
                <a:path w="5968747" h="8903970">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9232C"/>
            </a:solidFill>
          </p:spPr>
          <p:txBody>
            <a:bodyPr/>
            <a:lstStyle/>
            <a:p>
              <a:endParaRPr lang="en-IN"/>
            </a:p>
          </p:txBody>
        </p:sp>
        <p:sp>
          <p:nvSpPr>
            <p:cNvPr id="8" name="Freeform 8"/>
            <p:cNvSpPr/>
            <p:nvPr/>
          </p:nvSpPr>
          <p:spPr>
            <a:xfrm>
              <a:off x="148844" y="155701"/>
              <a:ext cx="5671185" cy="8605520"/>
            </a:xfrm>
            <a:custGeom>
              <a:avLst/>
              <a:gdLst/>
              <a:ahLst/>
              <a:cxnLst/>
              <a:rect l="l" t="t" r="r" b="b"/>
              <a:pathLst>
                <a:path w="5671185" h="8605520">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blipFill>
              <a:blip r:embed="rId4"/>
              <a:stretch>
                <a:fillRect l="-64078" r="-64078"/>
              </a:stretch>
            </a:blipFill>
          </p:spPr>
          <p:txBody>
            <a:bodyPr/>
            <a:lstStyle/>
            <a:p>
              <a:endParaRPr lang="en-IN"/>
            </a:p>
          </p:txBody>
        </p:sp>
      </p:grpSp>
      <p:grpSp>
        <p:nvGrpSpPr>
          <p:cNvPr id="9" name="Group 9"/>
          <p:cNvGrpSpPr/>
          <p:nvPr/>
        </p:nvGrpSpPr>
        <p:grpSpPr>
          <a:xfrm>
            <a:off x="16786360" y="-353712"/>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9232C">
                  <a:alpha val="11765"/>
                </a:srgbClr>
              </a:solidFill>
              <a:prstDash val="solid"/>
              <a:miter/>
            </a:ln>
          </p:spPr>
          <p:txBody>
            <a:bodyPr/>
            <a:lstStyle/>
            <a:p>
              <a:endParaRPr lang="en-IN"/>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184952" y="2608643"/>
            <a:ext cx="5443901" cy="2677732"/>
          </a:xfrm>
          <a:prstGeom prst="rect">
            <a:avLst/>
          </a:prstGeom>
        </p:spPr>
        <p:txBody>
          <a:bodyPr lIns="0" tIns="0" rIns="0" bIns="0" rtlCol="0" anchor="t">
            <a:spAutoFit/>
          </a:bodyPr>
          <a:lstStyle/>
          <a:p>
            <a:pPr algn="ctr">
              <a:lnSpc>
                <a:spcPts val="10149"/>
              </a:lnSpc>
            </a:pPr>
            <a:r>
              <a:rPr lang="en-US" sz="11153">
                <a:solidFill>
                  <a:srgbClr val="D8251C"/>
                </a:solidFill>
                <a:latin typeface="Gotham Bold Italics"/>
              </a:rPr>
              <a:t>Thank you</a:t>
            </a: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609583" y="-6449813"/>
            <a:ext cx="12753441" cy="127534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0" cap="sq">
              <a:solidFill>
                <a:srgbClr val="E7191F">
                  <a:alpha val="25882"/>
                </a:srgbClr>
              </a:solidFill>
              <a:prstDash val="solid"/>
              <a:miter/>
            </a:ln>
          </p:spPr>
          <p:txBody>
            <a:bodyPr/>
            <a:lstStyle/>
            <a:p>
              <a:endParaRPr lang="en-IN"/>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6" name="TextBox 36"/>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37" name="TextBox 37"/>
          <p:cNvSpPr txBox="1"/>
          <p:nvPr/>
        </p:nvSpPr>
        <p:spPr>
          <a:xfrm>
            <a:off x="721661" y="3055109"/>
            <a:ext cx="12043079" cy="4173150"/>
          </a:xfrm>
          <a:prstGeom prst="rect">
            <a:avLst/>
          </a:prstGeom>
        </p:spPr>
        <p:txBody>
          <a:bodyPr lIns="0" tIns="0" rIns="0" bIns="0" rtlCol="0" anchor="t">
            <a:spAutoFit/>
          </a:bodyPr>
          <a:lstStyle/>
          <a:p>
            <a:pPr marL="642310" lvl="1" indent="-321155">
              <a:lnSpc>
                <a:spcPts val="4165"/>
              </a:lnSpc>
              <a:buFont typeface="Arial"/>
              <a:buChar char="•"/>
            </a:pPr>
            <a:r>
              <a:rPr lang="en-US" sz="2975">
                <a:solidFill>
                  <a:srgbClr val="000000"/>
                </a:solidFill>
                <a:latin typeface="Gotham"/>
              </a:rPr>
              <a:t>Manual record-keeping: Traditional paper-based systems are prone to errors and inefficiencies.</a:t>
            </a:r>
          </a:p>
          <a:p>
            <a:pPr marL="642310" lvl="1" indent="-321155">
              <a:lnSpc>
                <a:spcPts val="4165"/>
              </a:lnSpc>
              <a:buFont typeface="Arial"/>
              <a:buChar char="•"/>
            </a:pPr>
            <a:r>
              <a:rPr lang="en-US" sz="2975">
                <a:solidFill>
                  <a:srgbClr val="000000"/>
                </a:solidFill>
                <a:latin typeface="Gotham"/>
              </a:rPr>
              <a:t>Inventory management: Difficulty in tracking blood donations, expiry dates, and inventory levels.</a:t>
            </a:r>
          </a:p>
          <a:p>
            <a:pPr marL="642310" lvl="1" indent="-321155">
              <a:lnSpc>
                <a:spcPts val="4165"/>
              </a:lnSpc>
              <a:buFont typeface="Arial"/>
              <a:buChar char="•"/>
            </a:pPr>
            <a:r>
              <a:rPr lang="en-US" sz="2975">
                <a:solidFill>
                  <a:srgbClr val="000000"/>
                </a:solidFill>
                <a:latin typeface="Gotham"/>
              </a:rPr>
              <a:t>Donor management: Managing donor information and ensuring a consistent donor pool is challenging.</a:t>
            </a:r>
          </a:p>
          <a:p>
            <a:pPr marL="642310" lvl="1" indent="-321155">
              <a:lnSpc>
                <a:spcPts val="4165"/>
              </a:lnSpc>
              <a:buFont typeface="Arial"/>
              <a:buChar char="•"/>
            </a:pPr>
            <a:r>
              <a:rPr lang="en-US" sz="2975">
                <a:solidFill>
                  <a:srgbClr val="000000"/>
                </a:solidFill>
                <a:latin typeface="Gotham"/>
              </a:rPr>
              <a:t>Blood compatibility: Accurate matching of blood types and screening for infectious diseases is critical.</a:t>
            </a:r>
          </a:p>
        </p:txBody>
      </p:sp>
      <p:sp>
        <p:nvSpPr>
          <p:cNvPr id="38" name="Freeform 38"/>
          <p:cNvSpPr/>
          <p:nvPr/>
        </p:nvSpPr>
        <p:spPr>
          <a:xfrm>
            <a:off x="13335991" y="317903"/>
            <a:ext cx="4650313" cy="2718156"/>
          </a:xfrm>
          <a:custGeom>
            <a:avLst/>
            <a:gdLst/>
            <a:ahLst/>
            <a:cxnLst/>
            <a:rect l="l" t="t" r="r" b="b"/>
            <a:pathLst>
              <a:path w="4650313" h="2718156">
                <a:moveTo>
                  <a:pt x="0" y="0"/>
                </a:moveTo>
                <a:lnTo>
                  <a:pt x="4650313" y="0"/>
                </a:lnTo>
                <a:lnTo>
                  <a:pt x="4650313" y="2718156"/>
                </a:lnTo>
                <a:lnTo>
                  <a:pt x="0" y="2718156"/>
                </a:lnTo>
                <a:lnTo>
                  <a:pt x="0" y="0"/>
                </a:lnTo>
                <a:close/>
              </a:path>
            </a:pathLst>
          </a:custGeom>
          <a:blipFill>
            <a:blip r:embed="rId4"/>
            <a:stretch>
              <a:fillRect l="-18535" t="-27355" b="-4612"/>
            </a:stretch>
          </a:blipFill>
        </p:spPr>
        <p:txBody>
          <a:bodyPr/>
          <a:lstStyle/>
          <a:p>
            <a:endParaRPr lang="en-IN"/>
          </a:p>
        </p:txBody>
      </p:sp>
      <p:sp>
        <p:nvSpPr>
          <p:cNvPr id="39" name="TextBox 39"/>
          <p:cNvSpPr txBox="1"/>
          <p:nvPr/>
        </p:nvSpPr>
        <p:spPr>
          <a:xfrm>
            <a:off x="2126549" y="1168534"/>
            <a:ext cx="8945129" cy="1571625"/>
          </a:xfrm>
          <a:prstGeom prst="rect">
            <a:avLst/>
          </a:prstGeom>
        </p:spPr>
        <p:txBody>
          <a:bodyPr lIns="0" tIns="0" rIns="0" bIns="0" rtlCol="0" anchor="t">
            <a:spAutoFit/>
          </a:bodyPr>
          <a:lstStyle/>
          <a:p>
            <a:pPr algn="ctr">
              <a:lnSpc>
                <a:spcPts val="6299"/>
              </a:lnSpc>
              <a:spcBef>
                <a:spcPct val="0"/>
              </a:spcBef>
            </a:pPr>
            <a:r>
              <a:rPr lang="en-US" sz="4500">
                <a:solidFill>
                  <a:srgbClr val="E7191F"/>
                </a:solidFill>
                <a:latin typeface="Gotham Bold Italics"/>
              </a:rPr>
              <a:t>Challenges Faced by Blood Banks</a:t>
            </a:r>
            <a:r>
              <a:rPr lang="en-US" sz="4500">
                <a:solidFill>
                  <a:srgbClr val="E7191F"/>
                </a:solidFill>
                <a:latin typeface="Gotham Bold"/>
              </a:rPr>
              <a:t> </a:t>
            </a:r>
          </a:p>
        </p:txBody>
      </p:sp>
      <p:sp>
        <p:nvSpPr>
          <p:cNvPr id="40" name="TextBox 40"/>
          <p:cNvSpPr txBox="1"/>
          <p:nvPr/>
        </p:nvSpPr>
        <p:spPr>
          <a:xfrm>
            <a:off x="3145132" y="8217493"/>
            <a:ext cx="11765351" cy="609155"/>
          </a:xfrm>
          <a:prstGeom prst="rect">
            <a:avLst/>
          </a:prstGeom>
        </p:spPr>
        <p:txBody>
          <a:bodyPr lIns="0" tIns="0" rIns="0" bIns="0" rtlCol="0" anchor="t">
            <a:spAutoFit/>
          </a:bodyPr>
          <a:lstStyle/>
          <a:p>
            <a:pPr algn="ctr">
              <a:lnSpc>
                <a:spcPts val="4929"/>
              </a:lnSpc>
              <a:spcBef>
                <a:spcPct val="0"/>
              </a:spcBef>
            </a:pPr>
            <a:r>
              <a:rPr lang="en-US" sz="3521">
                <a:solidFill>
                  <a:srgbClr val="191919"/>
                </a:solidFill>
                <a:latin typeface="Gotham Bold"/>
              </a:rPr>
              <a:t>But, How do we overcome these problem ?</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6" name="Group 26"/>
          <p:cNvGrpSpPr/>
          <p:nvPr/>
        </p:nvGrpSpPr>
        <p:grpSpPr>
          <a:xfrm>
            <a:off x="12446772" y="4470031"/>
            <a:ext cx="5246370" cy="524637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52066" r="-31679"/>
              </a:stretch>
            </a:blipFill>
          </p:spPr>
          <p:txBody>
            <a:bodyPr/>
            <a:lstStyle/>
            <a:p>
              <a:endParaRPr lang="en-IN"/>
            </a:p>
          </p:txBody>
        </p:sp>
      </p:grpSp>
      <p:grpSp>
        <p:nvGrpSpPr>
          <p:cNvPr id="34" name="Group 34"/>
          <p:cNvGrpSpPr/>
          <p:nvPr/>
        </p:nvGrpSpPr>
        <p:grpSpPr>
          <a:xfrm>
            <a:off x="15069957" y="4700198"/>
            <a:ext cx="5679407" cy="567940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9232C"/>
              </a:solidFill>
              <a:prstDash val="solid"/>
              <a:miter/>
            </a:ln>
          </p:spPr>
          <p:txBody>
            <a:bodyPr/>
            <a:lstStyle/>
            <a:p>
              <a:endParaRPr lang="en-IN"/>
            </a:p>
          </p:txBody>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14430737" y="949371"/>
            <a:ext cx="3478924" cy="3478924"/>
          </a:xfrm>
          <a:custGeom>
            <a:avLst/>
            <a:gdLst/>
            <a:ahLst/>
            <a:cxnLst/>
            <a:rect l="l" t="t" r="r" b="b"/>
            <a:pathLst>
              <a:path w="3478924" h="3478924">
                <a:moveTo>
                  <a:pt x="0" y="0"/>
                </a:moveTo>
                <a:lnTo>
                  <a:pt x="3478924" y="0"/>
                </a:lnTo>
                <a:lnTo>
                  <a:pt x="3478924" y="3478925"/>
                </a:lnTo>
                <a:lnTo>
                  <a:pt x="0" y="3478925"/>
                </a:lnTo>
                <a:lnTo>
                  <a:pt x="0" y="0"/>
                </a:lnTo>
                <a:close/>
              </a:path>
            </a:pathLst>
          </a:custGeom>
          <a:blipFill>
            <a:blip r:embed="rId3"/>
            <a:stretch>
              <a:fillRect/>
            </a:stretch>
          </a:blipFill>
        </p:spPr>
        <p:txBody>
          <a:bodyPr/>
          <a:lstStyle/>
          <a:p>
            <a:endParaRPr lang="en-IN"/>
          </a:p>
        </p:txBody>
      </p:sp>
      <p:sp>
        <p:nvSpPr>
          <p:cNvPr id="38" name="TextBox 38"/>
          <p:cNvSpPr txBox="1"/>
          <p:nvPr/>
        </p:nvSpPr>
        <p:spPr>
          <a:xfrm>
            <a:off x="1890504" y="128450"/>
            <a:ext cx="14104259" cy="1695059"/>
          </a:xfrm>
          <a:prstGeom prst="rect">
            <a:avLst/>
          </a:prstGeom>
        </p:spPr>
        <p:txBody>
          <a:bodyPr lIns="0" tIns="0" rIns="0" bIns="0" rtlCol="0" anchor="t">
            <a:spAutoFit/>
          </a:bodyPr>
          <a:lstStyle/>
          <a:p>
            <a:pPr algn="ctr">
              <a:lnSpc>
                <a:spcPts val="6846"/>
              </a:lnSpc>
            </a:pPr>
            <a:r>
              <a:rPr lang="en-US" sz="4890">
                <a:solidFill>
                  <a:srgbClr val="D8251C"/>
                </a:solidFill>
                <a:latin typeface="Canva Sans Bold Italics"/>
              </a:rPr>
              <a:t>Introducing the Blood Bank Database Management System</a:t>
            </a:r>
          </a:p>
        </p:txBody>
      </p:sp>
      <p:sp>
        <p:nvSpPr>
          <p:cNvPr id="39" name="TextBox 39"/>
          <p:cNvSpPr txBox="1"/>
          <p:nvPr/>
        </p:nvSpPr>
        <p:spPr>
          <a:xfrm>
            <a:off x="2618056" y="2124317"/>
            <a:ext cx="11189563" cy="1979701"/>
          </a:xfrm>
          <a:prstGeom prst="rect">
            <a:avLst/>
          </a:prstGeom>
        </p:spPr>
        <p:txBody>
          <a:bodyPr lIns="0" tIns="0" rIns="0" bIns="0" rtlCol="0" anchor="t">
            <a:spAutoFit/>
          </a:bodyPr>
          <a:lstStyle/>
          <a:p>
            <a:pPr>
              <a:lnSpc>
                <a:spcPts val="3983"/>
              </a:lnSpc>
              <a:spcBef>
                <a:spcPct val="0"/>
              </a:spcBef>
            </a:pPr>
            <a:r>
              <a:rPr lang="en-US" sz="2845">
                <a:solidFill>
                  <a:srgbClr val="000000"/>
                </a:solidFill>
                <a:latin typeface="Gotham"/>
              </a:rPr>
              <a:t>Blood banks are vital healthcare facilities. A streamlined database system is crucial for managing inventory, donor data, patient records, and ensuring safe and efficient blood transfusions.</a:t>
            </a:r>
          </a:p>
        </p:txBody>
      </p:sp>
      <p:sp>
        <p:nvSpPr>
          <p:cNvPr id="40" name="TextBox 40"/>
          <p:cNvSpPr txBox="1"/>
          <p:nvPr/>
        </p:nvSpPr>
        <p:spPr>
          <a:xfrm>
            <a:off x="2708762" y="4655545"/>
            <a:ext cx="9155797" cy="3950439"/>
          </a:xfrm>
          <a:prstGeom prst="rect">
            <a:avLst/>
          </a:prstGeom>
        </p:spPr>
        <p:txBody>
          <a:bodyPr lIns="0" tIns="0" rIns="0" bIns="0" rtlCol="0" anchor="t">
            <a:spAutoFit/>
          </a:bodyPr>
          <a:lstStyle/>
          <a:p>
            <a:pPr marL="692727" lvl="1" indent="-346364">
              <a:lnSpc>
                <a:spcPts val="4491"/>
              </a:lnSpc>
              <a:spcBef>
                <a:spcPct val="0"/>
              </a:spcBef>
              <a:buFont typeface="Arial"/>
              <a:buChar char="•"/>
            </a:pPr>
            <a:r>
              <a:rPr lang="en-US" sz="3208">
                <a:solidFill>
                  <a:srgbClr val="000000"/>
                </a:solidFill>
                <a:latin typeface="Gotham"/>
              </a:rPr>
              <a:t>The BB-DMS is a comprehensive software solution designed to address the challenges faced by blood banks.</a:t>
            </a:r>
          </a:p>
          <a:p>
            <a:pPr marL="692727" lvl="1" indent="-346364">
              <a:lnSpc>
                <a:spcPts val="4491"/>
              </a:lnSpc>
              <a:spcBef>
                <a:spcPct val="0"/>
              </a:spcBef>
              <a:buFont typeface="Arial"/>
              <a:buChar char="•"/>
            </a:pPr>
            <a:r>
              <a:rPr lang="en-US" sz="3208">
                <a:solidFill>
                  <a:srgbClr val="000000"/>
                </a:solidFill>
                <a:latin typeface="Gotham"/>
              </a:rPr>
              <a:t>It offers a centralized platform for managing all aspects of blood bank operations efficiently.</a:t>
            </a:r>
          </a:p>
          <a:p>
            <a:pPr>
              <a:lnSpc>
                <a:spcPts val="4491"/>
              </a:lnSpc>
              <a:spcBef>
                <a:spcPct val="0"/>
              </a:spcBef>
            </a:pPr>
            <a:endParaRPr lang="en-US" sz="3208">
              <a:solidFill>
                <a:srgbClr val="000000"/>
              </a:solidFill>
              <a:latin typeface="Gotham"/>
            </a:endParaRP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2608601" y="543388"/>
            <a:ext cx="14293985" cy="679450"/>
          </a:xfrm>
          <a:prstGeom prst="rect">
            <a:avLst/>
          </a:prstGeom>
        </p:spPr>
        <p:txBody>
          <a:bodyPr lIns="0" tIns="0" rIns="0" bIns="0" rtlCol="0" anchor="t">
            <a:spAutoFit/>
          </a:bodyPr>
          <a:lstStyle/>
          <a:p>
            <a:pPr algn="ctr">
              <a:lnSpc>
                <a:spcPts val="5599"/>
              </a:lnSpc>
              <a:spcBef>
                <a:spcPct val="0"/>
              </a:spcBef>
            </a:pPr>
            <a:r>
              <a:rPr lang="en-US" sz="3999">
                <a:solidFill>
                  <a:srgbClr val="D8251C"/>
                </a:solidFill>
                <a:latin typeface="Gotham Bold Italics"/>
              </a:rPr>
              <a:t>Blood Bank Management System Key Features -Tables</a:t>
            </a:r>
          </a:p>
        </p:txBody>
      </p:sp>
      <p:grpSp>
        <p:nvGrpSpPr>
          <p:cNvPr id="33" name="Group 33"/>
          <p:cNvGrpSpPr/>
          <p:nvPr/>
        </p:nvGrpSpPr>
        <p:grpSpPr>
          <a:xfrm>
            <a:off x="11762088" y="-9136888"/>
            <a:ext cx="10994424" cy="109944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aphicFrame>
        <p:nvGraphicFramePr>
          <p:cNvPr id="36" name="Table 36"/>
          <p:cNvGraphicFramePr>
            <a:graphicFrameLocks noGrp="1"/>
          </p:cNvGraphicFramePr>
          <p:nvPr>
            <p:extLst>
              <p:ext uri="{D42A27DB-BD31-4B8C-83A1-F6EECF244321}">
                <p14:modId xmlns:p14="http://schemas.microsoft.com/office/powerpoint/2010/main" val="1136891499"/>
              </p:ext>
            </p:extLst>
          </p:nvPr>
        </p:nvGraphicFramePr>
        <p:xfrm>
          <a:off x="1483685" y="2012829"/>
          <a:ext cx="7654647" cy="7114029"/>
        </p:xfrm>
        <a:graphic>
          <a:graphicData uri="http://schemas.openxmlformats.org/drawingml/2006/table">
            <a:tbl>
              <a:tblPr/>
              <a:tblGrid>
                <a:gridCol w="1923099">
                  <a:extLst>
                    <a:ext uri="{9D8B030D-6E8A-4147-A177-3AD203B41FA5}">
                      <a16:colId xmlns:a16="http://schemas.microsoft.com/office/drawing/2014/main" val="20000"/>
                    </a:ext>
                  </a:extLst>
                </a:gridCol>
                <a:gridCol w="5731548">
                  <a:extLst>
                    <a:ext uri="{9D8B030D-6E8A-4147-A177-3AD203B41FA5}">
                      <a16:colId xmlns:a16="http://schemas.microsoft.com/office/drawing/2014/main" val="20001"/>
                    </a:ext>
                  </a:extLst>
                </a:gridCol>
              </a:tblGrid>
              <a:tr h="823561">
                <a:tc>
                  <a:txBody>
                    <a:bodyPr/>
                    <a:lstStyle/>
                    <a:p>
                      <a:pPr algn="ctr">
                        <a:lnSpc>
                          <a:spcPts val="2800"/>
                        </a:lnSpc>
                        <a:defRPr/>
                      </a:pPr>
                      <a:r>
                        <a:rPr lang="en-US" sz="2000">
                          <a:solidFill>
                            <a:srgbClr val="000000"/>
                          </a:solidFill>
                          <a:latin typeface="Gotham Bold"/>
                        </a:rPr>
                        <a:t>Entities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800"/>
                        </a:lnSpc>
                        <a:defRPr/>
                      </a:pPr>
                      <a:r>
                        <a:rPr lang="en-US" sz="2000">
                          <a:solidFill>
                            <a:srgbClr val="000000"/>
                          </a:solidFill>
                          <a:latin typeface="Gotham Bold"/>
                        </a:rPr>
                        <a:t>Description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800342">
                <a:tc>
                  <a:txBody>
                    <a:bodyPr/>
                    <a:lstStyle/>
                    <a:p>
                      <a:pPr algn="ctr">
                        <a:lnSpc>
                          <a:spcPts val="2100"/>
                        </a:lnSpc>
                        <a:defRPr/>
                      </a:pPr>
                      <a:r>
                        <a:rPr lang="en-US" sz="1500">
                          <a:solidFill>
                            <a:srgbClr val="000000"/>
                          </a:solidFill>
                          <a:latin typeface="Gotham"/>
                        </a:rPr>
                        <a:t>Blood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just">
                        <a:lnSpc>
                          <a:spcPts val="2100"/>
                        </a:lnSpc>
                        <a:defRPr/>
                      </a:pPr>
                      <a:r>
                        <a:rPr lang="en-US" sz="1500">
                          <a:solidFill>
                            <a:srgbClr val="000000"/>
                          </a:solidFill>
                          <a:latin typeface="Gotham"/>
                        </a:rPr>
                        <a:t>Represents the actual blood units collected from donors. It includes details like blood type, quantity, collection date, expiry date, and links to the donor who provided it. It also indicates whether the blood has been tested.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532206">
                <a:tc>
                  <a:txBody>
                    <a:bodyPr/>
                    <a:lstStyle/>
                    <a:p>
                      <a:pPr algn="ctr">
                        <a:lnSpc>
                          <a:spcPts val="2100"/>
                        </a:lnSpc>
                        <a:defRPr/>
                      </a:pPr>
                      <a:r>
                        <a:rPr lang="en-US" sz="1500">
                          <a:solidFill>
                            <a:srgbClr val="000000"/>
                          </a:solidFill>
                          <a:latin typeface="Gotham"/>
                        </a:rPr>
                        <a:t>Donor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just">
                        <a:lnSpc>
                          <a:spcPts val="2100"/>
                        </a:lnSpc>
                        <a:defRPr/>
                      </a:pPr>
                      <a:r>
                        <a:rPr lang="en-US" sz="1500">
                          <a:solidFill>
                            <a:srgbClr val="000000"/>
                          </a:solidFill>
                          <a:latin typeface="Gotham"/>
                        </a:rPr>
                        <a:t>Represents individuals who donate blood. This entity stores personal and contact information, blood type, health history, and other relevant details about the donors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995934">
                <a:tc>
                  <a:txBody>
                    <a:bodyPr/>
                    <a:lstStyle/>
                    <a:p>
                      <a:pPr algn="ctr">
                        <a:lnSpc>
                          <a:spcPts val="2100"/>
                        </a:lnSpc>
                        <a:defRPr/>
                      </a:pPr>
                      <a:r>
                        <a:rPr lang="en-US" sz="1500">
                          <a:solidFill>
                            <a:srgbClr val="000000"/>
                          </a:solidFill>
                          <a:latin typeface="Gotham"/>
                        </a:rPr>
                        <a:t>Blood Request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just">
                        <a:lnSpc>
                          <a:spcPts val="2100"/>
                        </a:lnSpc>
                        <a:defRPr/>
                      </a:pPr>
                      <a:r>
                        <a:rPr lang="en-US" sz="1500">
                          <a:solidFill>
                            <a:srgbClr val="000000"/>
                          </a:solidFill>
                          <a:latin typeface="Gotham"/>
                        </a:rPr>
                        <a:t>Represents the requests that the blood bank gets from different hospitals.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r h="738634">
                <a:tc>
                  <a:txBody>
                    <a:bodyPr/>
                    <a:lstStyle/>
                    <a:p>
                      <a:pPr algn="ctr">
                        <a:lnSpc>
                          <a:spcPts val="2100"/>
                        </a:lnSpc>
                        <a:defRPr/>
                      </a:pPr>
                      <a:r>
                        <a:rPr lang="en-US" sz="1500">
                          <a:solidFill>
                            <a:srgbClr val="000000"/>
                          </a:solidFill>
                          <a:latin typeface="Gotham"/>
                        </a:rPr>
                        <a:t>Employee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just">
                        <a:lnSpc>
                          <a:spcPts val="2100"/>
                        </a:lnSpc>
                        <a:defRPr/>
                      </a:pPr>
                      <a:r>
                        <a:rPr lang="en-US" sz="1500">
                          <a:solidFill>
                            <a:srgbClr val="000000"/>
                          </a:solidFill>
                          <a:latin typeface="Gotham"/>
                        </a:rPr>
                        <a:t>Represents the employees details of the blood bank</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4"/>
                  </a:ext>
                </a:extLst>
              </a:tr>
              <a:tr h="1223352">
                <a:tc>
                  <a:txBody>
                    <a:bodyPr/>
                    <a:lstStyle/>
                    <a:p>
                      <a:pPr algn="ctr">
                        <a:lnSpc>
                          <a:spcPts val="2100"/>
                        </a:lnSpc>
                        <a:defRPr/>
                      </a:pPr>
                      <a:r>
                        <a:rPr lang="en-US" sz="1500">
                          <a:solidFill>
                            <a:srgbClr val="000000"/>
                          </a:solidFill>
                          <a:latin typeface="Gotham"/>
                        </a:rPr>
                        <a:t>DonationCamp</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just">
                        <a:lnSpc>
                          <a:spcPts val="2100"/>
                        </a:lnSpc>
                        <a:defRPr/>
                      </a:pPr>
                      <a:r>
                        <a:rPr lang="en-US" sz="1500">
                          <a:solidFill>
                            <a:srgbClr val="000000"/>
                          </a:solidFill>
                          <a:latin typeface="Gotham"/>
                        </a:rPr>
                        <a:t>Represents the details of the blood donation campaigns and medical details.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37" name="Table 37"/>
          <p:cNvGraphicFramePr>
            <a:graphicFrameLocks noGrp="1"/>
          </p:cNvGraphicFramePr>
          <p:nvPr>
            <p:extLst>
              <p:ext uri="{D42A27DB-BD31-4B8C-83A1-F6EECF244321}">
                <p14:modId xmlns:p14="http://schemas.microsoft.com/office/powerpoint/2010/main" val="2641805383"/>
              </p:ext>
            </p:extLst>
          </p:nvPr>
        </p:nvGraphicFramePr>
        <p:xfrm>
          <a:off x="9750313" y="2365235"/>
          <a:ext cx="7640887" cy="6588256"/>
        </p:xfrm>
        <a:graphic>
          <a:graphicData uri="http://schemas.openxmlformats.org/drawingml/2006/table">
            <a:tbl>
              <a:tblPr/>
              <a:tblGrid>
                <a:gridCol w="2023931">
                  <a:extLst>
                    <a:ext uri="{9D8B030D-6E8A-4147-A177-3AD203B41FA5}">
                      <a16:colId xmlns:a16="http://schemas.microsoft.com/office/drawing/2014/main" val="20000"/>
                    </a:ext>
                  </a:extLst>
                </a:gridCol>
                <a:gridCol w="5616956">
                  <a:extLst>
                    <a:ext uri="{9D8B030D-6E8A-4147-A177-3AD203B41FA5}">
                      <a16:colId xmlns:a16="http://schemas.microsoft.com/office/drawing/2014/main" val="20001"/>
                    </a:ext>
                  </a:extLst>
                </a:gridCol>
              </a:tblGrid>
              <a:tr h="980474">
                <a:tc>
                  <a:txBody>
                    <a:bodyPr/>
                    <a:lstStyle/>
                    <a:p>
                      <a:pPr algn="ctr">
                        <a:lnSpc>
                          <a:spcPts val="2380"/>
                        </a:lnSpc>
                        <a:defRPr/>
                      </a:pPr>
                      <a:r>
                        <a:rPr lang="en-US" sz="1700">
                          <a:solidFill>
                            <a:srgbClr val="000000"/>
                          </a:solidFill>
                          <a:latin typeface="Gotham Bold"/>
                        </a:rPr>
                        <a:t>Entities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ctr">
                        <a:lnSpc>
                          <a:spcPts val="2380"/>
                        </a:lnSpc>
                        <a:defRPr/>
                      </a:pPr>
                      <a:r>
                        <a:rPr lang="en-US" sz="1700">
                          <a:solidFill>
                            <a:srgbClr val="000000"/>
                          </a:solidFill>
                          <a:latin typeface="Gotham Bold"/>
                        </a:rPr>
                        <a:t>Description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264613">
                <a:tc>
                  <a:txBody>
                    <a:bodyPr/>
                    <a:lstStyle/>
                    <a:p>
                      <a:pPr algn="ctr">
                        <a:lnSpc>
                          <a:spcPts val="2100"/>
                        </a:lnSpc>
                        <a:defRPr/>
                      </a:pPr>
                      <a:r>
                        <a:rPr lang="en-US" sz="1500">
                          <a:solidFill>
                            <a:srgbClr val="000000"/>
                          </a:solidFill>
                          <a:latin typeface="Gotham"/>
                        </a:rPr>
                        <a:t>DonationEntry</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just">
                        <a:lnSpc>
                          <a:spcPts val="2100"/>
                        </a:lnSpc>
                        <a:defRPr/>
                      </a:pPr>
                      <a:r>
                        <a:rPr lang="en-US" sz="1500">
                          <a:solidFill>
                            <a:srgbClr val="000000"/>
                          </a:solidFill>
                          <a:latin typeface="Gotham"/>
                        </a:rPr>
                        <a:t>Represents all the donations made by the blood bank to hospitals and donations made by the donors to the blood bank</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2101355">
                <a:tc>
                  <a:txBody>
                    <a:bodyPr/>
                    <a:lstStyle/>
                    <a:p>
                      <a:pPr algn="ctr">
                        <a:lnSpc>
                          <a:spcPts val="2100"/>
                        </a:lnSpc>
                        <a:defRPr/>
                      </a:pPr>
                      <a:r>
                        <a:rPr lang="en-US" sz="1500">
                          <a:solidFill>
                            <a:srgbClr val="000000"/>
                          </a:solidFill>
                          <a:latin typeface="Gotham"/>
                        </a:rPr>
                        <a:t>Hospital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just">
                        <a:lnSpc>
                          <a:spcPts val="2100"/>
                        </a:lnSpc>
                        <a:defRPr/>
                      </a:pPr>
                      <a:r>
                        <a:rPr lang="en-US" sz="1500">
                          <a:solidFill>
                            <a:srgbClr val="000000"/>
                          </a:solidFill>
                          <a:latin typeface="Gotham"/>
                        </a:rPr>
                        <a:t>Represents healthcare facilities to which the blood bank supplies blood. This entity is crucial for managing and tracking the</a:t>
                      </a:r>
                      <a:endParaRPr lang="en-US" sz="1100"/>
                    </a:p>
                    <a:p>
                      <a:pPr algn="just">
                        <a:lnSpc>
                          <a:spcPts val="2100"/>
                        </a:lnSpc>
                      </a:pPr>
                      <a:r>
                        <a:rPr lang="en-US" sz="1500">
                          <a:solidFill>
                            <a:srgbClr val="000000"/>
                          </a:solidFill>
                          <a:latin typeface="Gotham"/>
                        </a:rPr>
                        <a:t>distribution of blood to various hospitals, ensuring that the blood bank efficiently meets the demands of these healthcare institutions</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2241814">
                <a:tc>
                  <a:txBody>
                    <a:bodyPr/>
                    <a:lstStyle/>
                    <a:p>
                      <a:pPr algn="ctr">
                        <a:lnSpc>
                          <a:spcPts val="2100"/>
                        </a:lnSpc>
                        <a:defRPr/>
                      </a:pPr>
                      <a:r>
                        <a:rPr lang="en-US" sz="1500">
                          <a:solidFill>
                            <a:srgbClr val="000000"/>
                          </a:solidFill>
                          <a:latin typeface="Gotham"/>
                        </a:rPr>
                        <a:t>Recipient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just">
                        <a:lnSpc>
                          <a:spcPts val="2380"/>
                        </a:lnSpc>
                        <a:defRPr/>
                      </a:pPr>
                      <a:r>
                        <a:rPr lang="en-US" sz="1700">
                          <a:solidFill>
                            <a:srgbClr val="000000"/>
                          </a:solidFill>
                          <a:latin typeface="Gotham"/>
                        </a:rPr>
                        <a:t>Refers to individuals who receive</a:t>
                      </a:r>
                      <a:endParaRPr lang="en-US" sz="1100"/>
                    </a:p>
                    <a:p>
                      <a:pPr algn="just">
                        <a:lnSpc>
                          <a:spcPts val="2380"/>
                        </a:lnSpc>
                      </a:pPr>
                      <a:r>
                        <a:rPr lang="en-US" sz="1700">
                          <a:solidFill>
                            <a:srgbClr val="000000"/>
                          </a:solidFill>
                          <a:latin typeface="Gotham"/>
                        </a:rPr>
                        <a:t>blood. This entity includes their personal information, the type of blood needed, and specific medical</a:t>
                      </a:r>
                    </a:p>
                    <a:p>
                      <a:pPr algn="just">
                        <a:lnSpc>
                          <a:spcPts val="2380"/>
                        </a:lnSpc>
                      </a:pPr>
                      <a:r>
                        <a:rPr lang="en-US" sz="1700">
                          <a:solidFill>
                            <a:srgbClr val="000000"/>
                          </a:solidFill>
                          <a:latin typeface="Gotham"/>
                        </a:rPr>
                        <a:t>conditions that necessitate the blood transfusion.</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32" name="Group 32"/>
          <p:cNvGrpSpPr/>
          <p:nvPr/>
        </p:nvGrpSpPr>
        <p:grpSpPr>
          <a:xfrm>
            <a:off x="12389177" y="-6813110"/>
            <a:ext cx="10994424" cy="1099442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4" name="Freeform 44"/>
          <p:cNvSpPr/>
          <p:nvPr/>
        </p:nvSpPr>
        <p:spPr>
          <a:xfrm>
            <a:off x="6489597" y="1475431"/>
            <a:ext cx="6287753" cy="8630113"/>
          </a:xfrm>
          <a:custGeom>
            <a:avLst/>
            <a:gdLst/>
            <a:ahLst/>
            <a:cxnLst/>
            <a:rect l="l" t="t" r="r" b="b"/>
            <a:pathLst>
              <a:path w="6287753" h="8630113">
                <a:moveTo>
                  <a:pt x="0" y="0"/>
                </a:moveTo>
                <a:lnTo>
                  <a:pt x="6287753" y="0"/>
                </a:lnTo>
                <a:lnTo>
                  <a:pt x="6287753" y="8630113"/>
                </a:lnTo>
                <a:lnTo>
                  <a:pt x="0" y="8630113"/>
                </a:lnTo>
                <a:lnTo>
                  <a:pt x="0" y="0"/>
                </a:lnTo>
                <a:close/>
              </a:path>
            </a:pathLst>
          </a:custGeom>
          <a:blipFill>
            <a:blip r:embed="rId2"/>
            <a:stretch>
              <a:fillRect r="-597"/>
            </a:stretch>
          </a:blipFill>
        </p:spPr>
        <p:txBody>
          <a:bodyPr/>
          <a:lstStyle/>
          <a:p>
            <a:endParaRPr lang="en-IN"/>
          </a:p>
        </p:txBody>
      </p:sp>
      <p:sp>
        <p:nvSpPr>
          <p:cNvPr id="45" name="TextBox 45"/>
          <p:cNvSpPr txBox="1"/>
          <p:nvPr/>
        </p:nvSpPr>
        <p:spPr>
          <a:xfrm>
            <a:off x="5231528" y="341474"/>
            <a:ext cx="7824944" cy="87312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Gotham Bold Italics"/>
              </a:rPr>
              <a:t>ER Diagram</a:t>
            </a: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6" name="TextBox 26"/>
          <p:cNvSpPr txBox="1"/>
          <p:nvPr/>
        </p:nvSpPr>
        <p:spPr>
          <a:xfrm>
            <a:off x="3376767" y="512324"/>
            <a:ext cx="12391663" cy="688975"/>
          </a:xfrm>
          <a:prstGeom prst="rect">
            <a:avLst/>
          </a:prstGeom>
        </p:spPr>
        <p:txBody>
          <a:bodyPr lIns="0" tIns="0" rIns="0" bIns="0" rtlCol="0" anchor="t">
            <a:spAutoFit/>
          </a:bodyPr>
          <a:lstStyle/>
          <a:p>
            <a:pPr algn="ctr">
              <a:lnSpc>
                <a:spcPts val="5600"/>
              </a:lnSpc>
              <a:spcBef>
                <a:spcPct val="0"/>
              </a:spcBef>
            </a:pPr>
            <a:r>
              <a:rPr lang="en-US" sz="4000">
                <a:solidFill>
                  <a:srgbClr val="D8251C"/>
                </a:solidFill>
                <a:latin typeface="Gotham Bold"/>
              </a:rPr>
              <a:t>Queries and Stored Procedures</a:t>
            </a:r>
          </a:p>
        </p:txBody>
      </p:sp>
      <p:grpSp>
        <p:nvGrpSpPr>
          <p:cNvPr id="33" name="Group 33"/>
          <p:cNvGrpSpPr/>
          <p:nvPr/>
        </p:nvGrpSpPr>
        <p:grpSpPr>
          <a:xfrm>
            <a:off x="11762088" y="-9632634"/>
            <a:ext cx="10994424" cy="109944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5404949" y="-707424"/>
            <a:ext cx="10994424" cy="1099442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7" name="TextBox 4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rot="3945801">
            <a:off x="16497424" y="3711964"/>
            <a:ext cx="4776403" cy="477640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50" name="TextBox 5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1" name="Freeform 51"/>
          <p:cNvSpPr/>
          <p:nvPr/>
        </p:nvSpPr>
        <p:spPr>
          <a:xfrm>
            <a:off x="1138493" y="6952874"/>
            <a:ext cx="7395269" cy="2982519"/>
          </a:xfrm>
          <a:custGeom>
            <a:avLst/>
            <a:gdLst/>
            <a:ahLst/>
            <a:cxnLst/>
            <a:rect l="l" t="t" r="r" b="b"/>
            <a:pathLst>
              <a:path w="7395269" h="2982519">
                <a:moveTo>
                  <a:pt x="0" y="0"/>
                </a:moveTo>
                <a:lnTo>
                  <a:pt x="7395269" y="0"/>
                </a:lnTo>
                <a:lnTo>
                  <a:pt x="7395269" y="2982519"/>
                </a:lnTo>
                <a:lnTo>
                  <a:pt x="0" y="2982519"/>
                </a:lnTo>
                <a:lnTo>
                  <a:pt x="0" y="0"/>
                </a:lnTo>
                <a:close/>
              </a:path>
            </a:pathLst>
          </a:custGeom>
          <a:blipFill>
            <a:blip r:embed="rId2"/>
            <a:stretch>
              <a:fillRect l="-2161" r="-2161"/>
            </a:stretch>
          </a:blipFill>
        </p:spPr>
        <p:txBody>
          <a:bodyPr/>
          <a:lstStyle/>
          <a:p>
            <a:endParaRPr lang="en-IN"/>
          </a:p>
        </p:txBody>
      </p:sp>
      <p:sp>
        <p:nvSpPr>
          <p:cNvPr id="52" name="Freeform 52"/>
          <p:cNvSpPr/>
          <p:nvPr/>
        </p:nvSpPr>
        <p:spPr>
          <a:xfrm>
            <a:off x="1138493" y="2942094"/>
            <a:ext cx="7388362" cy="3632867"/>
          </a:xfrm>
          <a:custGeom>
            <a:avLst/>
            <a:gdLst/>
            <a:ahLst/>
            <a:cxnLst/>
            <a:rect l="l" t="t" r="r" b="b"/>
            <a:pathLst>
              <a:path w="7388362" h="3632867">
                <a:moveTo>
                  <a:pt x="0" y="0"/>
                </a:moveTo>
                <a:lnTo>
                  <a:pt x="7388363" y="0"/>
                </a:lnTo>
                <a:lnTo>
                  <a:pt x="7388363" y="3632867"/>
                </a:lnTo>
                <a:lnTo>
                  <a:pt x="0" y="3632867"/>
                </a:lnTo>
                <a:lnTo>
                  <a:pt x="0" y="0"/>
                </a:lnTo>
                <a:close/>
              </a:path>
            </a:pathLst>
          </a:custGeom>
          <a:blipFill>
            <a:blip r:embed="rId3"/>
            <a:stretch>
              <a:fillRect/>
            </a:stretch>
          </a:blipFill>
        </p:spPr>
        <p:txBody>
          <a:bodyPr/>
          <a:lstStyle/>
          <a:p>
            <a:endParaRPr lang="en-IN"/>
          </a:p>
        </p:txBody>
      </p:sp>
      <p:sp>
        <p:nvSpPr>
          <p:cNvPr id="53" name="Freeform 53"/>
          <p:cNvSpPr/>
          <p:nvPr/>
        </p:nvSpPr>
        <p:spPr>
          <a:xfrm>
            <a:off x="9182419" y="3192268"/>
            <a:ext cx="6679881" cy="2737393"/>
          </a:xfrm>
          <a:custGeom>
            <a:avLst/>
            <a:gdLst/>
            <a:ahLst/>
            <a:cxnLst/>
            <a:rect l="l" t="t" r="r" b="b"/>
            <a:pathLst>
              <a:path w="6679881" h="2737393">
                <a:moveTo>
                  <a:pt x="0" y="0"/>
                </a:moveTo>
                <a:lnTo>
                  <a:pt x="6679881" y="0"/>
                </a:lnTo>
                <a:lnTo>
                  <a:pt x="6679881" y="2737392"/>
                </a:lnTo>
                <a:lnTo>
                  <a:pt x="0" y="2737392"/>
                </a:lnTo>
                <a:lnTo>
                  <a:pt x="0" y="0"/>
                </a:lnTo>
                <a:close/>
              </a:path>
            </a:pathLst>
          </a:custGeom>
          <a:blipFill>
            <a:blip r:embed="rId4"/>
            <a:stretch>
              <a:fillRect l="-8966" r="-8966"/>
            </a:stretch>
          </a:blipFill>
        </p:spPr>
        <p:txBody>
          <a:bodyPr/>
          <a:lstStyle/>
          <a:p>
            <a:endParaRPr lang="en-IN"/>
          </a:p>
        </p:txBody>
      </p:sp>
      <p:sp>
        <p:nvSpPr>
          <p:cNvPr id="54" name="Freeform 54"/>
          <p:cNvSpPr/>
          <p:nvPr/>
        </p:nvSpPr>
        <p:spPr>
          <a:xfrm>
            <a:off x="9182419" y="7072468"/>
            <a:ext cx="5744519" cy="1656395"/>
          </a:xfrm>
          <a:custGeom>
            <a:avLst/>
            <a:gdLst/>
            <a:ahLst/>
            <a:cxnLst/>
            <a:rect l="l" t="t" r="r" b="b"/>
            <a:pathLst>
              <a:path w="5744519" h="1656395">
                <a:moveTo>
                  <a:pt x="0" y="0"/>
                </a:moveTo>
                <a:lnTo>
                  <a:pt x="5744519" y="0"/>
                </a:lnTo>
                <a:lnTo>
                  <a:pt x="5744519" y="1656395"/>
                </a:lnTo>
                <a:lnTo>
                  <a:pt x="0" y="1656395"/>
                </a:lnTo>
                <a:lnTo>
                  <a:pt x="0" y="0"/>
                </a:lnTo>
                <a:close/>
              </a:path>
            </a:pathLst>
          </a:custGeom>
          <a:blipFill>
            <a:blip r:embed="rId5"/>
            <a:stretch>
              <a:fillRect/>
            </a:stretch>
          </a:blipFill>
        </p:spPr>
        <p:txBody>
          <a:bodyPr/>
          <a:lstStyle/>
          <a:p>
            <a:endParaRPr lang="en-IN"/>
          </a:p>
        </p:txBody>
      </p:sp>
      <p:sp>
        <p:nvSpPr>
          <p:cNvPr id="55" name="TextBox 55"/>
          <p:cNvSpPr txBox="1"/>
          <p:nvPr/>
        </p:nvSpPr>
        <p:spPr>
          <a:xfrm>
            <a:off x="3146672" y="1376165"/>
            <a:ext cx="11753452" cy="533400"/>
          </a:xfrm>
          <a:prstGeom prst="rect">
            <a:avLst/>
          </a:prstGeom>
        </p:spPr>
        <p:txBody>
          <a:bodyPr lIns="0" tIns="0" rIns="0" bIns="0" rtlCol="0" anchor="t">
            <a:spAutoFit/>
          </a:bodyPr>
          <a:lstStyle/>
          <a:p>
            <a:pPr>
              <a:lnSpc>
                <a:spcPts val="2100"/>
              </a:lnSpc>
              <a:spcBef>
                <a:spcPct val="0"/>
              </a:spcBef>
            </a:pPr>
            <a:r>
              <a:rPr lang="en-US" sz="1500">
                <a:solidFill>
                  <a:srgbClr val="000000"/>
                </a:solidFill>
                <a:latin typeface="Gotham Bold"/>
              </a:rPr>
              <a:t>Our project incorporates essential components such as many queries and two stored procedures to enhance the functionality and efficiency of the Blood Bank Database Management System (BB-DMS)</a:t>
            </a:r>
          </a:p>
        </p:txBody>
      </p:sp>
      <p:sp>
        <p:nvSpPr>
          <p:cNvPr id="56" name="TextBox 56"/>
          <p:cNvSpPr txBox="1"/>
          <p:nvPr/>
        </p:nvSpPr>
        <p:spPr>
          <a:xfrm>
            <a:off x="1233250" y="6565436"/>
            <a:ext cx="1032844"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Output</a:t>
            </a:r>
          </a:p>
        </p:txBody>
      </p:sp>
      <p:sp>
        <p:nvSpPr>
          <p:cNvPr id="57" name="TextBox 57"/>
          <p:cNvSpPr txBox="1"/>
          <p:nvPr/>
        </p:nvSpPr>
        <p:spPr>
          <a:xfrm>
            <a:off x="1239008" y="2330964"/>
            <a:ext cx="7592758" cy="335541"/>
          </a:xfrm>
          <a:prstGeom prst="rect">
            <a:avLst/>
          </a:prstGeom>
        </p:spPr>
        <p:txBody>
          <a:bodyPr wrap="square" lIns="0" tIns="0" rIns="0" bIns="0" rtlCol="0" anchor="t">
            <a:spAutoFit/>
          </a:bodyPr>
          <a:lstStyle/>
          <a:p>
            <a:pPr algn="ctr">
              <a:lnSpc>
                <a:spcPts val="2800"/>
              </a:lnSpc>
            </a:pPr>
            <a:r>
              <a:rPr lang="en-US">
                <a:solidFill>
                  <a:srgbClr val="000000"/>
                </a:solidFill>
                <a:latin typeface="Canva Sans"/>
              </a:rPr>
              <a:t>Query: Calculates Blood Supply Vs Demand for each hospital</a:t>
            </a:r>
          </a:p>
        </p:txBody>
      </p:sp>
      <p:sp>
        <p:nvSpPr>
          <p:cNvPr id="58" name="TextBox 58"/>
          <p:cNvSpPr txBox="1"/>
          <p:nvPr/>
        </p:nvSpPr>
        <p:spPr>
          <a:xfrm>
            <a:off x="8466089" y="2673473"/>
            <a:ext cx="7745158" cy="328936"/>
          </a:xfrm>
          <a:prstGeom prst="rect">
            <a:avLst/>
          </a:prstGeom>
        </p:spPr>
        <p:txBody>
          <a:bodyPr wrap="square" lIns="0" tIns="0" rIns="0" bIns="0" rtlCol="0" anchor="t">
            <a:spAutoFit/>
          </a:bodyPr>
          <a:lstStyle/>
          <a:p>
            <a:pPr algn="ctr">
              <a:lnSpc>
                <a:spcPts val="2800"/>
              </a:lnSpc>
            </a:pPr>
            <a:r>
              <a:rPr lang="en-US">
                <a:solidFill>
                  <a:srgbClr val="000000"/>
                </a:solidFill>
                <a:latin typeface="Canva Sans"/>
              </a:rPr>
              <a:t>Query: Shows total donations and quantity of blood donated</a:t>
            </a:r>
          </a:p>
        </p:txBody>
      </p:sp>
      <p:sp>
        <p:nvSpPr>
          <p:cNvPr id="59" name="TextBox 59"/>
          <p:cNvSpPr txBox="1"/>
          <p:nvPr/>
        </p:nvSpPr>
        <p:spPr>
          <a:xfrm>
            <a:off x="9669676" y="6414624"/>
            <a:ext cx="1032844"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Output</a:t>
            </a: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32" name="Group 32"/>
          <p:cNvGrpSpPr/>
          <p:nvPr/>
        </p:nvGrpSpPr>
        <p:grpSpPr>
          <a:xfrm>
            <a:off x="11762088" y="-9632634"/>
            <a:ext cx="10994424" cy="1099442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9008379" y="5209589"/>
            <a:ext cx="7192588" cy="4363975"/>
          </a:xfrm>
          <a:custGeom>
            <a:avLst/>
            <a:gdLst/>
            <a:ahLst/>
            <a:cxnLst/>
            <a:rect l="l" t="t" r="r" b="b"/>
            <a:pathLst>
              <a:path w="7192588" h="4363975">
                <a:moveTo>
                  <a:pt x="0" y="0"/>
                </a:moveTo>
                <a:lnTo>
                  <a:pt x="7192588" y="0"/>
                </a:lnTo>
                <a:lnTo>
                  <a:pt x="7192588" y="4363976"/>
                </a:lnTo>
                <a:lnTo>
                  <a:pt x="0" y="4363976"/>
                </a:lnTo>
                <a:lnTo>
                  <a:pt x="0" y="0"/>
                </a:lnTo>
                <a:close/>
              </a:path>
            </a:pathLst>
          </a:custGeom>
          <a:blipFill>
            <a:blip r:embed="rId2"/>
            <a:stretch>
              <a:fillRect r="-283"/>
            </a:stretch>
          </a:blipFill>
        </p:spPr>
        <p:txBody>
          <a:bodyPr/>
          <a:lstStyle/>
          <a:p>
            <a:endParaRPr lang="en-IN"/>
          </a:p>
        </p:txBody>
      </p:sp>
      <p:grpSp>
        <p:nvGrpSpPr>
          <p:cNvPr id="45" name="Group 45"/>
          <p:cNvGrpSpPr/>
          <p:nvPr/>
        </p:nvGrpSpPr>
        <p:grpSpPr>
          <a:xfrm>
            <a:off x="14900124" y="911857"/>
            <a:ext cx="10994424" cy="1099442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7" name="TextBox 4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rot="3945801">
            <a:off x="17210239" y="3712027"/>
            <a:ext cx="4776403" cy="477640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50" name="TextBox 5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1" name="Freeform 51"/>
          <p:cNvSpPr/>
          <p:nvPr/>
        </p:nvSpPr>
        <p:spPr>
          <a:xfrm>
            <a:off x="1206072" y="1597735"/>
            <a:ext cx="11857212" cy="3275077"/>
          </a:xfrm>
          <a:custGeom>
            <a:avLst/>
            <a:gdLst/>
            <a:ahLst/>
            <a:cxnLst/>
            <a:rect l="l" t="t" r="r" b="b"/>
            <a:pathLst>
              <a:path w="11857212" h="3275077">
                <a:moveTo>
                  <a:pt x="0" y="0"/>
                </a:moveTo>
                <a:lnTo>
                  <a:pt x="11857212" y="0"/>
                </a:lnTo>
                <a:lnTo>
                  <a:pt x="11857212" y="3275076"/>
                </a:lnTo>
                <a:lnTo>
                  <a:pt x="0" y="3275076"/>
                </a:lnTo>
                <a:lnTo>
                  <a:pt x="0" y="0"/>
                </a:lnTo>
                <a:close/>
              </a:path>
            </a:pathLst>
          </a:custGeom>
          <a:blipFill>
            <a:blip r:embed="rId3"/>
            <a:stretch>
              <a:fillRect/>
            </a:stretch>
          </a:blipFill>
        </p:spPr>
        <p:txBody>
          <a:bodyPr/>
          <a:lstStyle/>
          <a:p>
            <a:endParaRPr lang="en-IN"/>
          </a:p>
        </p:txBody>
      </p:sp>
      <p:sp>
        <p:nvSpPr>
          <p:cNvPr id="52" name="Freeform 52"/>
          <p:cNvSpPr/>
          <p:nvPr/>
        </p:nvSpPr>
        <p:spPr>
          <a:xfrm>
            <a:off x="1206072" y="6100166"/>
            <a:ext cx="7802307" cy="1079417"/>
          </a:xfrm>
          <a:custGeom>
            <a:avLst/>
            <a:gdLst/>
            <a:ahLst/>
            <a:cxnLst/>
            <a:rect l="l" t="t" r="r" b="b"/>
            <a:pathLst>
              <a:path w="7802307" h="1079417">
                <a:moveTo>
                  <a:pt x="0" y="0"/>
                </a:moveTo>
                <a:lnTo>
                  <a:pt x="7802307" y="0"/>
                </a:lnTo>
                <a:lnTo>
                  <a:pt x="7802307" y="1079417"/>
                </a:lnTo>
                <a:lnTo>
                  <a:pt x="0" y="1079417"/>
                </a:lnTo>
                <a:lnTo>
                  <a:pt x="0" y="0"/>
                </a:lnTo>
                <a:close/>
              </a:path>
            </a:pathLst>
          </a:custGeom>
          <a:blipFill>
            <a:blip r:embed="rId4"/>
            <a:stretch>
              <a:fillRect/>
            </a:stretch>
          </a:blipFill>
        </p:spPr>
        <p:txBody>
          <a:bodyPr/>
          <a:lstStyle/>
          <a:p>
            <a:endParaRPr lang="en-IN"/>
          </a:p>
        </p:txBody>
      </p:sp>
      <p:sp>
        <p:nvSpPr>
          <p:cNvPr id="53" name="TextBox 53"/>
          <p:cNvSpPr txBox="1"/>
          <p:nvPr/>
        </p:nvSpPr>
        <p:spPr>
          <a:xfrm>
            <a:off x="1408884" y="635863"/>
            <a:ext cx="14164613" cy="860425"/>
          </a:xfrm>
          <a:prstGeom prst="rect">
            <a:avLst/>
          </a:prstGeom>
        </p:spPr>
        <p:txBody>
          <a:bodyPr lIns="0" tIns="0" rIns="0" bIns="0" rtlCol="0" anchor="t">
            <a:spAutoFit/>
          </a:bodyPr>
          <a:lstStyle/>
          <a:p>
            <a:pPr>
              <a:lnSpc>
                <a:spcPts val="3499"/>
              </a:lnSpc>
            </a:pPr>
            <a:r>
              <a:rPr lang="en-US" sz="2499">
                <a:solidFill>
                  <a:srgbClr val="000000"/>
                </a:solidFill>
                <a:latin typeface="Canva Sans"/>
              </a:rPr>
              <a:t> Stored Procedure : GetEligibleDonorsByBloodGroup  -  This stored procedure gets the eligible donors for a particular blood group which is given as an input. </a:t>
            </a:r>
          </a:p>
        </p:txBody>
      </p:sp>
      <p:sp>
        <p:nvSpPr>
          <p:cNvPr id="54" name="TextBox 54"/>
          <p:cNvSpPr txBox="1"/>
          <p:nvPr/>
        </p:nvSpPr>
        <p:spPr>
          <a:xfrm>
            <a:off x="1754617" y="5427060"/>
            <a:ext cx="3898773" cy="763269"/>
          </a:xfrm>
          <a:prstGeom prst="rect">
            <a:avLst/>
          </a:prstGeom>
        </p:spPr>
        <p:txBody>
          <a:bodyPr lIns="0" tIns="0" rIns="0" bIns="0" rtlCol="0" anchor="t">
            <a:spAutoFit/>
          </a:bodyPr>
          <a:lstStyle/>
          <a:p>
            <a:pPr algn="ctr">
              <a:lnSpc>
                <a:spcPts val="3080"/>
              </a:lnSpc>
            </a:pPr>
            <a:r>
              <a:rPr lang="en-US" sz="2200">
                <a:solidFill>
                  <a:srgbClr val="000000"/>
                </a:solidFill>
                <a:latin typeface="Canva Sans"/>
              </a:rPr>
              <a:t>Calling the Stored Procedure</a:t>
            </a:r>
          </a:p>
          <a:p>
            <a:pPr algn="ctr">
              <a:lnSpc>
                <a:spcPts val="3080"/>
              </a:lnSpc>
            </a:pPr>
            <a:endParaRPr lang="en-US" sz="2200">
              <a:solidFill>
                <a:srgbClr val="000000"/>
              </a:solidFill>
              <a:latin typeface="Canva Sans"/>
            </a:endParaRPr>
          </a:p>
        </p:txBody>
      </p:sp>
      <p:sp>
        <p:nvSpPr>
          <p:cNvPr id="55" name="TextBox 55"/>
          <p:cNvSpPr txBox="1"/>
          <p:nvPr/>
        </p:nvSpPr>
        <p:spPr>
          <a:xfrm>
            <a:off x="10695869" y="4471624"/>
            <a:ext cx="1066219" cy="401187"/>
          </a:xfrm>
          <a:prstGeom prst="rect">
            <a:avLst/>
          </a:prstGeom>
        </p:spPr>
        <p:txBody>
          <a:bodyPr lIns="0" tIns="0" rIns="0" bIns="0" rtlCol="0" anchor="t">
            <a:spAutoFit/>
          </a:bodyPr>
          <a:lstStyle/>
          <a:p>
            <a:pPr algn="ctr">
              <a:lnSpc>
                <a:spcPts val="3387"/>
              </a:lnSpc>
            </a:pPr>
            <a:r>
              <a:rPr lang="en-US" sz="2419">
                <a:solidFill>
                  <a:srgbClr val="000000"/>
                </a:solidFill>
                <a:latin typeface="Canva Sans"/>
              </a:rPr>
              <a:t>Output</a:t>
            </a: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41" name="Group 41"/>
          <p:cNvGrpSpPr/>
          <p:nvPr/>
        </p:nvGrpSpPr>
        <p:grpSpPr>
          <a:xfrm>
            <a:off x="12790788" y="-5706140"/>
            <a:ext cx="10994424" cy="1099442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3" name="TextBox 4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13990745" y="5784516"/>
            <a:ext cx="10994424" cy="1099442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9232C">
                  <a:alpha val="11765"/>
                </a:srgbClr>
              </a:solidFill>
              <a:prstDash val="solid"/>
              <a:miter/>
            </a:ln>
          </p:spPr>
          <p:txBody>
            <a:bodyPr/>
            <a:lstStyle/>
            <a:p>
              <a:endParaRPr lang="en-IN"/>
            </a:p>
          </p:txBody>
        </p:sp>
        <p:sp>
          <p:nvSpPr>
            <p:cNvPr id="46" name="TextBox 4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rot="6486374">
            <a:off x="15510521" y="7426654"/>
            <a:ext cx="4776403" cy="477640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232C">
                <a:alpha val="60784"/>
              </a:srgbClr>
            </a:solidFill>
          </p:spPr>
          <p:txBody>
            <a:bodyPr/>
            <a:lstStyle/>
            <a:p>
              <a:endParaRPr lang="en-IN"/>
            </a:p>
          </p:txBody>
        </p:sp>
        <p:sp>
          <p:nvSpPr>
            <p:cNvPr id="49" name="TextBox 4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1" name="TextBox 51"/>
          <p:cNvSpPr txBox="1"/>
          <p:nvPr/>
        </p:nvSpPr>
        <p:spPr>
          <a:xfrm>
            <a:off x="3618306" y="193675"/>
            <a:ext cx="11461622" cy="1387496"/>
          </a:xfrm>
          <a:prstGeom prst="rect">
            <a:avLst/>
          </a:prstGeom>
        </p:spPr>
        <p:txBody>
          <a:bodyPr lIns="0" tIns="0" rIns="0" bIns="0" rtlCol="0" anchor="t">
            <a:spAutoFit/>
          </a:bodyPr>
          <a:lstStyle/>
          <a:p>
            <a:pPr algn="ctr">
              <a:lnSpc>
                <a:spcPts val="5599"/>
              </a:lnSpc>
            </a:pPr>
            <a:r>
              <a:rPr lang="en-US" sz="3950">
                <a:solidFill>
                  <a:srgbClr val="E7191F"/>
                </a:solidFill>
                <a:latin typeface="Canva Sans Bold"/>
              </a:rPr>
              <a:t>GUI for the Blood Bank management database</a:t>
            </a:r>
          </a:p>
          <a:p>
            <a:pPr algn="ctr">
              <a:lnSpc>
                <a:spcPts val="5599"/>
              </a:lnSpc>
            </a:pPr>
            <a:r>
              <a:rPr lang="en-US" sz="3950">
                <a:solidFill>
                  <a:srgbClr val="E7191F"/>
                </a:solidFill>
                <a:latin typeface="Canva Sans Bold"/>
              </a:rPr>
              <a:t>Built using Object Oriented Programming</a:t>
            </a:r>
          </a:p>
        </p:txBody>
      </p:sp>
      <p:pic>
        <p:nvPicPr>
          <p:cNvPr id="53" name="Picture 52" descr="A screenshot of a computer&#10;&#10;Description automatically generated">
            <a:extLst>
              <a:ext uri="{FF2B5EF4-FFF2-40B4-BE49-F238E27FC236}">
                <a16:creationId xmlns:a16="http://schemas.microsoft.com/office/drawing/2014/main" id="{92DC3806-235B-C709-5B01-AD287C5EA3C3}"/>
              </a:ext>
            </a:extLst>
          </p:cNvPr>
          <p:cNvPicPr>
            <a:picLocks noChangeAspect="1"/>
          </p:cNvPicPr>
          <p:nvPr/>
        </p:nvPicPr>
        <p:blipFill>
          <a:blip r:embed="rId2"/>
          <a:stretch>
            <a:fillRect/>
          </a:stretch>
        </p:blipFill>
        <p:spPr>
          <a:xfrm>
            <a:off x="2575560" y="1950720"/>
            <a:ext cx="13350240" cy="7498080"/>
          </a:xfrm>
          <a:prstGeom prst="rect">
            <a:avLst/>
          </a:prstGeom>
        </p:spPr>
      </p:pic>
    </p:spTree>
  </p:cSld>
  <p:clrMapOvr>
    <a:masterClrMapping/>
  </p:clrMapOvr>
  <p:transition spd="slow">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Orange Simple Portfolio Presentation</dc:title>
  <cp:revision>1</cp:revision>
  <dcterms:created xsi:type="dcterms:W3CDTF">2006-08-16T00:00:00Z</dcterms:created>
  <dcterms:modified xsi:type="dcterms:W3CDTF">2024-03-11T09:01:07Z</dcterms:modified>
  <dc:identifier>DAF-80Zz8tU</dc:identifier>
</cp:coreProperties>
</file>